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Lst>
  <p:notesMasterIdLst>
    <p:notesMasterId r:id="rId2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6" d="100"/>
          <a:sy n="156" d="100"/>
        </p:scale>
        <p:origin x="324"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87" name="Shape 18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9" name="Shape 2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1" name="Shape 2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a:t>Decision trees can pick up nonlinear tendencies in the data. The idea behing a decision tree is that we split our data until </a:t>
            </a:r>
            <a:r>
              <a:rPr lang="es" sz="1500">
                <a:solidFill>
                  <a:srgbClr val="293633"/>
                </a:solidFill>
                <a:highlight>
                  <a:srgbClr val="FFFFFF"/>
                </a:highlight>
                <a:latin typeface="Times New Roman"/>
                <a:ea typeface="Times New Roman"/>
                <a:cs typeface="Times New Roman"/>
                <a:sym typeface="Times New Roman"/>
              </a:rPr>
              <a:t>we'll eventually reach a leaf. The leaf will tell us what value we should predict for. That leaf should be either 1 or 0, we keep splitting until we reach that point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Shape 2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Shape 3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sz="1500">
                <a:solidFill>
                  <a:srgbClr val="293633"/>
                </a:solidFill>
                <a:highlight>
                  <a:srgbClr val="FFFFFF"/>
                </a:highlight>
                <a:latin typeface="Times New Roman"/>
                <a:ea typeface="Times New Roman"/>
                <a:cs typeface="Times New Roman"/>
                <a:sym typeface="Times New Roman"/>
              </a:rPr>
              <a:t>Entropy can also be thought of in terms of information. If we flip a coin where both sides are heads, we know upfront that the result will be heads. Thus, we gain no new information by flipping the coin, so entropy is 0. On the other hand, if the coin has a heads side and a tails side, there's a 50% probability of landing on either. Thus, flipping the coin gives us one bit of information -- which side the coin landed 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sz="1500">
                <a:solidFill>
                  <a:srgbClr val="293633"/>
                </a:solidFill>
                <a:highlight>
                  <a:srgbClr val="FFFFFF"/>
                </a:highlight>
                <a:latin typeface="Times New Roman"/>
                <a:ea typeface="Times New Roman"/>
                <a:cs typeface="Times New Roman"/>
                <a:sym typeface="Times New Roman"/>
              </a:rPr>
              <a:t>Basically what we are trying to do is to lower the entropy. We're finding the entropy of each set post-split, weighting it by the number of items in each split, then subtracting from the current entropy. If it's positive, we've lowered entropy with our split. The higher it is, the more we've lowered entropy.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8" name="Shape 3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4" name="Shape 3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a:t>Let’s say we have two programmers with different backgrounds. If you give both of them a project, since they both have different knowledge and experience, they'll both approach it in slightly different ways. They may both produce code that achieves the same result, but one may run faster in certain areas. The other may have a better interface. Even though both of them have about the same talent level, because they approach the problem differently, their solutions are stronger in different areas.</a:t>
            </a:r>
            <a:br>
              <a:rPr lang="es"/>
            </a:br>
            <a:br>
              <a:rPr lang="es"/>
            </a:br>
            <a:r>
              <a:rPr lang="es"/>
              <a:t>If we combine the best parts of both of their projects, we'll end up with a stronger combined project.</a:t>
            </a:r>
            <a:br>
              <a:rPr lang="es"/>
            </a:br>
            <a:endParaRPr lang="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99" name="Shape 1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12" name="Shape 2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5" name="Shape 225"/>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ct val="25000"/>
              <a:buFont typeface="Calibri"/>
              <a:buNone/>
            </a:pPr>
            <a:r>
              <a:rPr lang="es" sz="1200" b="0" i="0" u="none" strike="noStrike" cap="none" dirty="0">
                <a:solidFill>
                  <a:schemeClr val="dk1"/>
                </a:solidFill>
                <a:latin typeface="Calibri"/>
                <a:ea typeface="Calibri"/>
                <a:cs typeface="Calibri"/>
                <a:sym typeface="Calibri"/>
              </a:rPr>
              <a:t>You are a kid, you see different types of animals, your father tells you that this particular animal is a dog…after him giving you tips few times, you see a new type of dog that you never saw before - you identify it as a dog and not as a cat or a monkey or a potato.</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You go bag-packing to a new country, you did know much about it - their food, culture, language etc. However from day 1, you start making sense there, learning to eat new cuisines including what not to eat, find a way to that beach etc.</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Example, semi supervised: photo archive where only some of the images are labeled, (e.g. dog, cat, person) and the majority are unlabeled. Many real world machine learning problems fall into this area. This is because it can be expensive or time-consuming to label data as it may require access to domain experts. Whereas unlabeled data is cheap and easy to collect and store.</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You can use unsupervised learning techniques to discover and learn the structure in the input variables.</a:t>
            </a:r>
          </a:p>
          <a:p>
            <a:pPr marL="0" marR="0" lvl="0" indent="0" algn="l" rtl="0">
              <a:spcBef>
                <a:spcPts val="0"/>
              </a:spcBef>
              <a:buNone/>
            </a:pPr>
            <a:endParaRPr sz="1200" b="0" i="0" u="none" strike="noStrike" cap="none" dirty="0">
              <a:solidFill>
                <a:schemeClr val="dk1"/>
              </a:solidFill>
              <a:latin typeface="Calibri"/>
              <a:ea typeface="Calibri"/>
              <a:cs typeface="Calibri"/>
              <a:sym typeface="Calibri"/>
            </a:endParaRPr>
          </a:p>
        </p:txBody>
      </p:sp>
      <p:sp>
        <p:nvSpPr>
          <p:cNvPr id="226" name="Shape 226"/>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5</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6</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9" name="Shape 239"/>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240" name="Shape 240"/>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7</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 sz="1200" b="0" i="0" u="none" strike="noStrike" cap="none">
                <a:solidFill>
                  <a:schemeClr val="dk1"/>
                </a:solidFill>
                <a:latin typeface="Calibri"/>
                <a:ea typeface="Calibri"/>
                <a:cs typeface="Calibri"/>
                <a:sym typeface="Calibri"/>
              </a:rPr>
              <a:t>https://flowingdata.com/2012/03/21/redefining-nba-basketball-positions/</a:t>
            </a:r>
          </a:p>
        </p:txBody>
      </p:sp>
      <p:sp>
        <p:nvSpPr>
          <p:cNvPr id="247" name="Shape 24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8</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bg>
      <p:bgPr>
        <a:blipFill rotWithShape="1">
          <a:blip r:embed="rId2">
            <a:alphaModFix/>
          </a:blip>
          <a:stretch>
            <a:fillRect/>
          </a:stretch>
        </a:blipFill>
        <a:effectLst/>
      </p:bgPr>
    </p:bg>
    <p:spTree>
      <p:nvGrpSpPr>
        <p:cNvPr id="1" name="Shape 56"/>
        <p:cNvGrpSpPr/>
        <p:nvPr/>
      </p:nvGrpSpPr>
      <p:grpSpPr>
        <a:xfrm>
          <a:off x="0" y="0"/>
          <a:ext cx="0" cy="0"/>
          <a:chOff x="0" y="0"/>
          <a:chExt cx="0" cy="0"/>
        </a:xfrm>
      </p:grpSpPr>
      <p:pic>
        <p:nvPicPr>
          <p:cNvPr id="57" name="Shape 57" descr="Celestia-R1---OverlayTitleHD.png"/>
          <p:cNvPicPr preferRelativeResize="0"/>
          <p:nvPr/>
        </p:nvPicPr>
        <p:blipFill rotWithShape="1">
          <a:blip r:embed="rId3">
            <a:alphaModFix/>
          </a:blip>
          <a:srcRect/>
          <a:stretch/>
        </p:blipFill>
        <p:spPr>
          <a:xfrm>
            <a:off x="0" y="0"/>
            <a:ext cx="9141618" cy="5142160"/>
          </a:xfrm>
          <a:prstGeom prst="rect">
            <a:avLst/>
          </a:prstGeom>
          <a:noFill/>
          <a:ln>
            <a:noFill/>
          </a:ln>
        </p:spPr>
      </p:pic>
      <p:sp>
        <p:nvSpPr>
          <p:cNvPr id="58" name="Shape 58"/>
          <p:cNvSpPr txBox="1">
            <a:spLocks noGrp="1"/>
          </p:cNvSpPr>
          <p:nvPr>
            <p:ph type="ctrTitle"/>
          </p:nvPr>
        </p:nvSpPr>
        <p:spPr>
          <a:xfrm>
            <a:off x="2971799" y="1473200"/>
            <a:ext cx="5398294" cy="1816097"/>
          </a:xfrm>
          <a:prstGeom prst="rect">
            <a:avLst/>
          </a:prstGeom>
          <a:noFill/>
          <a:ln>
            <a:noFill/>
          </a:ln>
        </p:spPr>
        <p:txBody>
          <a:bodyPr lIns="68575" tIns="68575" rIns="68575" bIns="68575" anchor="b" anchorCtr="0"/>
          <a:lstStyle>
            <a:lvl1pPr marL="0" marR="0" lvl="0" indent="0" algn="r" rtl="0">
              <a:spcBef>
                <a:spcPts val="0"/>
              </a:spcBef>
              <a:buClr>
                <a:schemeClr val="lt1"/>
              </a:buClr>
              <a:buFont typeface="Calibri"/>
              <a:buNone/>
              <a:defRPr sz="36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59" name="Shape 59"/>
          <p:cNvSpPr txBox="1">
            <a:spLocks noGrp="1"/>
          </p:cNvSpPr>
          <p:nvPr>
            <p:ph type="subTitle" idx="1"/>
          </p:nvPr>
        </p:nvSpPr>
        <p:spPr>
          <a:xfrm>
            <a:off x="2971799" y="3289299"/>
            <a:ext cx="5398294" cy="1054100"/>
          </a:xfrm>
          <a:prstGeom prst="rect">
            <a:avLst/>
          </a:prstGeom>
          <a:noFill/>
          <a:ln>
            <a:noFill/>
          </a:ln>
        </p:spPr>
        <p:txBody>
          <a:bodyPr lIns="68575" tIns="68575" rIns="68575" bIns="68575" anchor="t" anchorCtr="0"/>
          <a:lstStyle>
            <a:lvl1pPr marL="0" marR="0" lvl="0" indent="0" algn="r"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ctr"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2pPr>
            <a:lvl3pPr marL="685800" marR="0" lvl="2" indent="0" algn="ctr"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3pPr>
            <a:lvl4pPr marL="1028700" marR="0" lvl="3"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4pPr>
            <a:lvl5pPr marL="1371600" marR="0" lvl="4"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5pPr>
            <a:lvl6pPr marL="1714500" marR="0" lvl="5"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6pPr>
            <a:lvl7pPr marL="2057400" marR="0" lvl="6"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7pPr>
            <a:lvl8pPr marL="2400300" marR="0" lvl="7"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8pPr>
            <a:lvl9pPr marL="2743200" marR="0" lvl="8"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9pPr>
          </a:lstStyle>
          <a:p>
            <a:endParaRPr/>
          </a:p>
        </p:txBody>
      </p:sp>
      <p:sp>
        <p:nvSpPr>
          <p:cNvPr id="60" name="Shape 60"/>
          <p:cNvSpPr txBox="1">
            <a:spLocks noGrp="1"/>
          </p:cNvSpPr>
          <p:nvPr>
            <p:ph type="dt" idx="10"/>
          </p:nvPr>
        </p:nvSpPr>
        <p:spPr>
          <a:xfrm>
            <a:off x="6699418"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1" name="Shape 61"/>
          <p:cNvSpPr txBox="1">
            <a:spLocks noGrp="1"/>
          </p:cNvSpPr>
          <p:nvPr>
            <p:ph type="ftr" idx="11"/>
          </p:nvPr>
        </p:nvSpPr>
        <p:spPr>
          <a:xfrm>
            <a:off x="2971799" y="4402931"/>
            <a:ext cx="3670468" cy="283368"/>
          </a:xfrm>
          <a:prstGeom prst="rect">
            <a:avLst/>
          </a:prstGeom>
          <a:noFill/>
          <a:ln>
            <a:noFill/>
          </a:ln>
        </p:spPr>
        <p:txBody>
          <a:bodyPr lIns="68575" tIns="68575" rIns="68575" bIns="68575" anchor="ctr" anchorCtr="0"/>
          <a:lstStyle>
            <a:lvl1pPr marL="0" marR="0" lvl="0" indent="0" algn="l"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2" name="Shape 62"/>
          <p:cNvSpPr txBox="1">
            <a:spLocks noGrp="1"/>
          </p:cNvSpPr>
          <p:nvPr>
            <p:ph type="sldNum" idx="12"/>
          </p:nvPr>
        </p:nvSpPr>
        <p:spPr>
          <a:xfrm>
            <a:off x="7956718"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3"/>
        <p:cNvGrpSpPr/>
        <p:nvPr/>
      </p:nvGrpSpPr>
      <p:grpSpPr>
        <a:xfrm>
          <a:off x="0" y="0"/>
          <a:ext cx="0" cy="0"/>
          <a:chOff x="0" y="0"/>
          <a:chExt cx="0" cy="0"/>
        </a:xfrm>
      </p:grpSpPr>
      <p:pic>
        <p:nvPicPr>
          <p:cNvPr id="64" name="Shape 6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65" name="Shape 65"/>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66" name="Shape 66"/>
          <p:cNvSpPr txBox="1">
            <a:spLocks noGrp="1"/>
          </p:cNvSpPr>
          <p:nvPr>
            <p:ph type="body" idx="1"/>
          </p:nvPr>
        </p:nvSpPr>
        <p:spPr>
          <a:xfrm>
            <a:off x="514350" y="1606550"/>
            <a:ext cx="7598568"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67" name="Shape 67"/>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8" name="Shape 68"/>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9" name="Shape 69"/>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70"/>
        <p:cNvGrpSpPr/>
        <p:nvPr/>
      </p:nvGrpSpPr>
      <p:grpSpPr>
        <a:xfrm>
          <a:off x="0" y="0"/>
          <a:ext cx="0" cy="0"/>
          <a:chOff x="0" y="0"/>
          <a:chExt cx="0" cy="0"/>
        </a:xfrm>
      </p:grpSpPr>
      <p:pic>
        <p:nvPicPr>
          <p:cNvPr id="71" name="Shape 71"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72" name="Shape 72"/>
          <p:cNvSpPr txBox="1">
            <a:spLocks noGrp="1"/>
          </p:cNvSpPr>
          <p:nvPr>
            <p:ph type="title"/>
          </p:nvPr>
        </p:nvSpPr>
        <p:spPr>
          <a:xfrm>
            <a:off x="514350" y="2481435"/>
            <a:ext cx="7598570" cy="1101600"/>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30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73" name="Shape 73"/>
          <p:cNvSpPr txBox="1">
            <a:spLocks noGrp="1"/>
          </p:cNvSpPr>
          <p:nvPr>
            <p:ph type="body" idx="1"/>
          </p:nvPr>
        </p:nvSpPr>
        <p:spPr>
          <a:xfrm>
            <a:off x="514349" y="3583035"/>
            <a:ext cx="7598571" cy="645299"/>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74" name="Shape 74"/>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75" name="Shape 75"/>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76" name="Shape 76"/>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7"/>
        <p:cNvGrpSpPr/>
        <p:nvPr/>
      </p:nvGrpSpPr>
      <p:grpSpPr>
        <a:xfrm>
          <a:off x="0" y="0"/>
          <a:ext cx="0" cy="0"/>
          <a:chOff x="0" y="0"/>
          <a:chExt cx="0" cy="0"/>
        </a:xfrm>
      </p:grpSpPr>
      <p:pic>
        <p:nvPicPr>
          <p:cNvPr id="78" name="Shape 78"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79" name="Shape 79"/>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80" name="Shape 80"/>
          <p:cNvSpPr txBox="1">
            <a:spLocks noGrp="1"/>
          </p:cNvSpPr>
          <p:nvPr>
            <p:ph type="body" idx="1"/>
          </p:nvPr>
        </p:nvSpPr>
        <p:spPr>
          <a:xfrm>
            <a:off x="514351" y="1606550"/>
            <a:ext cx="3746500" cy="2736850"/>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1" name="Shape 81"/>
          <p:cNvSpPr txBox="1">
            <a:spLocks noGrp="1"/>
          </p:cNvSpPr>
          <p:nvPr>
            <p:ph type="body" idx="2"/>
          </p:nvPr>
        </p:nvSpPr>
        <p:spPr>
          <a:xfrm>
            <a:off x="4366421" y="1606550"/>
            <a:ext cx="3746499"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2" name="Shape 8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83" name="Shape 8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84" name="Shape 8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87" name="Shape 87"/>
          <p:cNvSpPr txBox="1">
            <a:spLocks noGrp="1"/>
          </p:cNvSpPr>
          <p:nvPr>
            <p:ph type="body" idx="1"/>
          </p:nvPr>
        </p:nvSpPr>
        <p:spPr>
          <a:xfrm>
            <a:off x="730252" y="1663700"/>
            <a:ext cx="3531790" cy="432196"/>
          </a:xfrm>
          <a:prstGeom prst="rect">
            <a:avLst/>
          </a:prstGeom>
          <a:noFill/>
          <a:ln>
            <a:noFill/>
          </a:ln>
        </p:spPr>
        <p:txBody>
          <a:bodyPr lIns="68575" tIns="68575" rIns="68575" bIns="68575" anchor="b" anchorCtr="0"/>
          <a:lstStyle>
            <a:lvl1pPr marL="0" marR="0" lvl="0" indent="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500" b="1"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400" b="1"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9pPr>
          </a:lstStyle>
          <a:p>
            <a:endParaRPr/>
          </a:p>
        </p:txBody>
      </p:sp>
      <p:sp>
        <p:nvSpPr>
          <p:cNvPr id="88" name="Shape 88"/>
          <p:cNvSpPr txBox="1">
            <a:spLocks noGrp="1"/>
          </p:cNvSpPr>
          <p:nvPr>
            <p:ph type="body" idx="2"/>
          </p:nvPr>
        </p:nvSpPr>
        <p:spPr>
          <a:xfrm>
            <a:off x="514350" y="2152650"/>
            <a:ext cx="3747692" cy="219074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9" name="Shape 89"/>
          <p:cNvSpPr txBox="1">
            <a:spLocks noGrp="1"/>
          </p:cNvSpPr>
          <p:nvPr>
            <p:ph type="body" idx="3"/>
          </p:nvPr>
        </p:nvSpPr>
        <p:spPr>
          <a:xfrm>
            <a:off x="4572002" y="1670050"/>
            <a:ext cx="3542109" cy="432196"/>
          </a:xfrm>
          <a:prstGeom prst="rect">
            <a:avLst/>
          </a:prstGeom>
          <a:noFill/>
          <a:ln>
            <a:noFill/>
          </a:ln>
        </p:spPr>
        <p:txBody>
          <a:bodyPr lIns="68575" tIns="68575" rIns="68575" bIns="68575" anchor="b" anchorCtr="0"/>
          <a:lstStyle>
            <a:lvl1pPr marL="0" marR="0" lvl="0" indent="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500" b="1"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400" b="1"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9pPr>
          </a:lstStyle>
          <a:p>
            <a:endParaRPr/>
          </a:p>
        </p:txBody>
      </p:sp>
      <p:sp>
        <p:nvSpPr>
          <p:cNvPr id="90" name="Shape 90"/>
          <p:cNvSpPr txBox="1">
            <a:spLocks noGrp="1"/>
          </p:cNvSpPr>
          <p:nvPr>
            <p:ph type="body" idx="4"/>
          </p:nvPr>
        </p:nvSpPr>
        <p:spPr>
          <a:xfrm>
            <a:off x="4367612" y="2152650"/>
            <a:ext cx="3746500" cy="219074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91" name="Shape 91"/>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2" name="Shape 92"/>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3" name="Shape 93"/>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4"/>
        <p:cNvGrpSpPr/>
        <p:nvPr/>
      </p:nvGrpSpPr>
      <p:grpSpPr>
        <a:xfrm>
          <a:off x="0" y="0"/>
          <a:ext cx="0" cy="0"/>
          <a:chOff x="0" y="0"/>
          <a:chExt cx="0" cy="0"/>
        </a:xfrm>
      </p:grpSpPr>
      <p:pic>
        <p:nvPicPr>
          <p:cNvPr id="95" name="Shape 95"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96" name="Shape 96"/>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97" name="Shape 97"/>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8" name="Shape 98"/>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9" name="Shape 99"/>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00"/>
        <p:cNvGrpSpPr/>
        <p:nvPr/>
      </p:nvGrpSpPr>
      <p:grpSpPr>
        <a:xfrm>
          <a:off x="0" y="0"/>
          <a:ext cx="0" cy="0"/>
          <a:chOff x="0" y="0"/>
          <a:chExt cx="0" cy="0"/>
        </a:xfrm>
      </p:grpSpPr>
      <p:pic>
        <p:nvPicPr>
          <p:cNvPr id="101" name="Shape 101"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02" name="Shape 10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03" name="Shape 10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04" name="Shape 10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05"/>
        <p:cNvGrpSpPr/>
        <p:nvPr/>
      </p:nvGrpSpPr>
      <p:grpSpPr>
        <a:xfrm>
          <a:off x="0" y="0"/>
          <a:ext cx="0" cy="0"/>
          <a:chOff x="0" y="0"/>
          <a:chExt cx="0" cy="0"/>
        </a:xfrm>
      </p:grpSpPr>
      <p:pic>
        <p:nvPicPr>
          <p:cNvPr id="106" name="Shape 106"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07" name="Shape 107"/>
          <p:cNvSpPr txBox="1">
            <a:spLocks noGrp="1"/>
          </p:cNvSpPr>
          <p:nvPr>
            <p:ph type="title"/>
          </p:nvPr>
        </p:nvSpPr>
        <p:spPr>
          <a:xfrm>
            <a:off x="514350" y="1555749"/>
            <a:ext cx="2760663" cy="1028699"/>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18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08" name="Shape 108"/>
          <p:cNvSpPr txBox="1">
            <a:spLocks noGrp="1"/>
          </p:cNvSpPr>
          <p:nvPr>
            <p:ph type="body" idx="1"/>
          </p:nvPr>
        </p:nvSpPr>
        <p:spPr>
          <a:xfrm>
            <a:off x="3486150" y="457200"/>
            <a:ext cx="4626769" cy="3886200"/>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09" name="Shape 109"/>
          <p:cNvSpPr txBox="1">
            <a:spLocks noGrp="1"/>
          </p:cNvSpPr>
          <p:nvPr>
            <p:ph type="body" idx="2"/>
          </p:nvPr>
        </p:nvSpPr>
        <p:spPr>
          <a:xfrm>
            <a:off x="514350" y="2584449"/>
            <a:ext cx="2760663" cy="13716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13"/>
        <p:cNvGrpSpPr/>
        <p:nvPr/>
      </p:nvGrpSpPr>
      <p:grpSpPr>
        <a:xfrm>
          <a:off x="0" y="0"/>
          <a:ext cx="0" cy="0"/>
          <a:chOff x="0" y="0"/>
          <a:chExt cx="0" cy="0"/>
        </a:xfrm>
      </p:grpSpPr>
      <p:pic>
        <p:nvPicPr>
          <p:cNvPr id="114" name="Shape 11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15" name="Shape 115"/>
          <p:cNvSpPr txBox="1">
            <a:spLocks noGrp="1"/>
          </p:cNvSpPr>
          <p:nvPr>
            <p:ph type="title"/>
          </p:nvPr>
        </p:nvSpPr>
        <p:spPr>
          <a:xfrm>
            <a:off x="514350" y="1200150"/>
            <a:ext cx="4623489" cy="1028699"/>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21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16" name="Shape 116"/>
          <p:cNvSpPr>
            <a:spLocks noGrp="1"/>
          </p:cNvSpPr>
          <p:nvPr>
            <p:ph type="pic" idx="2"/>
          </p:nvPr>
        </p:nvSpPr>
        <p:spPr>
          <a:xfrm>
            <a:off x="5652189" y="685800"/>
            <a:ext cx="2460730" cy="3429000"/>
          </a:xfrm>
          <a:prstGeom prst="roundRect">
            <a:avLst>
              <a:gd name="adj" fmla="val 4280"/>
            </a:avLst>
          </a:prstGeom>
          <a:noFill/>
          <a:ln w="50800" cap="sq" cmpd="dbl">
            <a:solidFill>
              <a:srgbClr val="FFFFFF"/>
            </a:solidFill>
            <a:prstDash val="solid"/>
            <a:miter/>
            <a:headEnd type="none" w="med" len="med"/>
            <a:tailEnd type="none" w="med" len="med"/>
          </a:ln>
          <a:effectLst>
            <a:outerShdw blurRad="254000" algn="tl" rotWithShape="0">
              <a:srgbClr val="000000">
                <a:alpha val="42745"/>
              </a:srgbClr>
            </a:outerShdw>
          </a:effectLst>
        </p:spPr>
        <p:txBody>
          <a:bodyPr lIns="68575" tIns="68575" rIns="68575" bIns="68575" anchor="t" anchorCtr="0"/>
          <a:lstStyle>
            <a:lvl1pPr marL="0" marR="0" lvl="0" indent="0" algn="ctr"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9pPr>
          </a:lstStyle>
          <a:p>
            <a:endParaRPr/>
          </a:p>
        </p:txBody>
      </p:sp>
      <p:sp>
        <p:nvSpPr>
          <p:cNvPr id="117" name="Shape 117"/>
          <p:cNvSpPr txBox="1">
            <a:spLocks noGrp="1"/>
          </p:cNvSpPr>
          <p:nvPr>
            <p:ph type="body" idx="1"/>
          </p:nvPr>
        </p:nvSpPr>
        <p:spPr>
          <a:xfrm>
            <a:off x="514350" y="2228850"/>
            <a:ext cx="4623489" cy="13716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18" name="Shape 118"/>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9" name="Shape 119"/>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0" name="Shape 120"/>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Shape 121"/>
        <p:cNvGrpSpPr/>
        <p:nvPr/>
      </p:nvGrpSpPr>
      <p:grpSpPr>
        <a:xfrm>
          <a:off x="0" y="0"/>
          <a:ext cx="0" cy="0"/>
          <a:chOff x="0" y="0"/>
          <a:chExt cx="0" cy="0"/>
        </a:xfrm>
      </p:grpSpPr>
      <p:pic>
        <p:nvPicPr>
          <p:cNvPr id="122" name="Shape 122"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23" name="Shape 123"/>
          <p:cNvSpPr txBox="1">
            <a:spLocks noGrp="1"/>
          </p:cNvSpPr>
          <p:nvPr>
            <p:ph type="title"/>
          </p:nvPr>
        </p:nvSpPr>
        <p:spPr>
          <a:xfrm>
            <a:off x="514350" y="3549648"/>
            <a:ext cx="7598570" cy="425053"/>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18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24" name="Shape 124"/>
          <p:cNvSpPr>
            <a:spLocks noGrp="1"/>
          </p:cNvSpPr>
          <p:nvPr>
            <p:ph type="pic" idx="2"/>
          </p:nvPr>
        </p:nvSpPr>
        <p:spPr>
          <a:xfrm>
            <a:off x="1028700" y="699084"/>
            <a:ext cx="6569870" cy="2373731"/>
          </a:xfrm>
          <a:prstGeom prst="roundRect">
            <a:avLst>
              <a:gd name="adj" fmla="val 4380"/>
            </a:avLst>
          </a:prstGeom>
          <a:noFill/>
          <a:ln w="50800" cap="sq" cmpd="dbl">
            <a:solidFill>
              <a:srgbClr val="FFFFFF"/>
            </a:solidFill>
            <a:prstDash val="solid"/>
            <a:miter/>
            <a:headEnd type="none" w="med" len="med"/>
            <a:tailEnd type="none" w="med" len="med"/>
          </a:ln>
          <a:effectLst>
            <a:outerShdw blurRad="254000" algn="tl" rotWithShape="0">
              <a:srgbClr val="000000">
                <a:alpha val="42745"/>
              </a:srgbClr>
            </a:outerShdw>
          </a:effectLst>
        </p:spPr>
        <p:txBody>
          <a:bodyPr lIns="68575" tIns="68575" rIns="68575" bIns="68575" anchor="t" anchorCtr="0"/>
          <a:lstStyle>
            <a:lvl1pPr marL="0" marR="0" lvl="0" indent="0" algn="ctr"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9pPr>
          </a:lstStyle>
          <a:p>
            <a:endParaRPr/>
          </a:p>
        </p:txBody>
      </p:sp>
      <p:sp>
        <p:nvSpPr>
          <p:cNvPr id="125" name="Shape 125"/>
          <p:cNvSpPr txBox="1">
            <a:spLocks noGrp="1"/>
          </p:cNvSpPr>
          <p:nvPr>
            <p:ph type="body" idx="1"/>
          </p:nvPr>
        </p:nvSpPr>
        <p:spPr>
          <a:xfrm>
            <a:off x="514350" y="3974702"/>
            <a:ext cx="7598570" cy="370283"/>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26" name="Shape 126"/>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7" name="Shape 127"/>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8" name="Shape 128"/>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129"/>
        <p:cNvGrpSpPr/>
        <p:nvPr/>
      </p:nvGrpSpPr>
      <p:grpSpPr>
        <a:xfrm>
          <a:off x="0" y="0"/>
          <a:ext cx="0" cy="0"/>
          <a:chOff x="0" y="0"/>
          <a:chExt cx="0" cy="0"/>
        </a:xfrm>
      </p:grpSpPr>
      <p:pic>
        <p:nvPicPr>
          <p:cNvPr id="130" name="Shape 130"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31" name="Shape 131"/>
          <p:cNvSpPr txBox="1">
            <a:spLocks noGrp="1"/>
          </p:cNvSpPr>
          <p:nvPr>
            <p:ph type="title"/>
          </p:nvPr>
        </p:nvSpPr>
        <p:spPr>
          <a:xfrm>
            <a:off x="514350" y="457200"/>
            <a:ext cx="7598570" cy="234314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32" name="Shape 132"/>
          <p:cNvSpPr txBox="1">
            <a:spLocks noGrp="1"/>
          </p:cNvSpPr>
          <p:nvPr>
            <p:ph type="body" idx="1"/>
          </p:nvPr>
        </p:nvSpPr>
        <p:spPr>
          <a:xfrm>
            <a:off x="514350" y="3257550"/>
            <a:ext cx="7598571" cy="10858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33" name="Shape 13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34" name="Shape 13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35" name="Shape 13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136"/>
        <p:cNvGrpSpPr/>
        <p:nvPr/>
      </p:nvGrpSpPr>
      <p:grpSpPr>
        <a:xfrm>
          <a:off x="0" y="0"/>
          <a:ext cx="0" cy="0"/>
          <a:chOff x="0" y="0"/>
          <a:chExt cx="0" cy="0"/>
        </a:xfrm>
      </p:grpSpPr>
      <p:pic>
        <p:nvPicPr>
          <p:cNvPr id="137" name="Shape 137"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38" name="Shape 138"/>
          <p:cNvSpPr txBox="1"/>
          <p:nvPr/>
        </p:nvSpPr>
        <p:spPr>
          <a:xfrm>
            <a:off x="7678400" y="2057400"/>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39" name="Shape 139"/>
          <p:cNvSpPr txBox="1"/>
          <p:nvPr/>
        </p:nvSpPr>
        <p:spPr>
          <a:xfrm>
            <a:off x="366206" y="617502"/>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40" name="Shape 140"/>
          <p:cNvSpPr txBox="1">
            <a:spLocks noGrp="1"/>
          </p:cNvSpPr>
          <p:nvPr>
            <p:ph type="title"/>
          </p:nvPr>
        </p:nvSpPr>
        <p:spPr>
          <a:xfrm>
            <a:off x="744200" y="457200"/>
            <a:ext cx="7162799"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41" name="Shape 141"/>
          <p:cNvSpPr txBox="1">
            <a:spLocks noGrp="1"/>
          </p:cNvSpPr>
          <p:nvPr>
            <p:ph type="body" idx="1"/>
          </p:nvPr>
        </p:nvSpPr>
        <p:spPr>
          <a:xfrm>
            <a:off x="823406" y="2514600"/>
            <a:ext cx="7004388" cy="2857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42" name="Shape 142"/>
          <p:cNvSpPr txBox="1">
            <a:spLocks noGrp="1"/>
          </p:cNvSpPr>
          <p:nvPr>
            <p:ph type="body" idx="2"/>
          </p:nvPr>
        </p:nvSpPr>
        <p:spPr>
          <a:xfrm>
            <a:off x="515598" y="3257550"/>
            <a:ext cx="7614275" cy="10858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43" name="Shape 14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44" name="Shape 14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45" name="Shape 14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Name Card">
    <p:spTree>
      <p:nvGrpSpPr>
        <p:cNvPr id="1" name="Shape 146"/>
        <p:cNvGrpSpPr/>
        <p:nvPr/>
      </p:nvGrpSpPr>
      <p:grpSpPr>
        <a:xfrm>
          <a:off x="0" y="0"/>
          <a:ext cx="0" cy="0"/>
          <a:chOff x="0" y="0"/>
          <a:chExt cx="0" cy="0"/>
        </a:xfrm>
      </p:grpSpPr>
      <p:pic>
        <p:nvPicPr>
          <p:cNvPr id="147" name="Shape 147"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48" name="Shape 148"/>
          <p:cNvSpPr txBox="1">
            <a:spLocks noGrp="1"/>
          </p:cNvSpPr>
          <p:nvPr>
            <p:ph type="title"/>
          </p:nvPr>
        </p:nvSpPr>
        <p:spPr>
          <a:xfrm>
            <a:off x="514351" y="2481435"/>
            <a:ext cx="7598568" cy="1101600"/>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49" name="Shape 149"/>
          <p:cNvSpPr txBox="1">
            <a:spLocks noGrp="1"/>
          </p:cNvSpPr>
          <p:nvPr>
            <p:ph type="body" idx="1"/>
          </p:nvPr>
        </p:nvSpPr>
        <p:spPr>
          <a:xfrm>
            <a:off x="514350" y="3583035"/>
            <a:ext cx="7598569" cy="645299"/>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50" name="Shape 15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51" name="Shape 15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52" name="Shape 15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153"/>
        <p:cNvGrpSpPr/>
        <p:nvPr/>
      </p:nvGrpSpPr>
      <p:grpSpPr>
        <a:xfrm>
          <a:off x="0" y="0"/>
          <a:ext cx="0" cy="0"/>
          <a:chOff x="0" y="0"/>
          <a:chExt cx="0" cy="0"/>
        </a:xfrm>
      </p:grpSpPr>
      <p:pic>
        <p:nvPicPr>
          <p:cNvPr id="154" name="Shape 15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55" name="Shape 155"/>
          <p:cNvSpPr txBox="1"/>
          <p:nvPr/>
        </p:nvSpPr>
        <p:spPr>
          <a:xfrm>
            <a:off x="7678400" y="2057400"/>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56" name="Shape 156"/>
          <p:cNvSpPr txBox="1"/>
          <p:nvPr/>
        </p:nvSpPr>
        <p:spPr>
          <a:xfrm>
            <a:off x="366206" y="617502"/>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57" name="Shape 157"/>
          <p:cNvSpPr txBox="1">
            <a:spLocks noGrp="1"/>
          </p:cNvSpPr>
          <p:nvPr>
            <p:ph type="title"/>
          </p:nvPr>
        </p:nvSpPr>
        <p:spPr>
          <a:xfrm>
            <a:off x="744200" y="457200"/>
            <a:ext cx="7162799"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58" name="Shape 158"/>
          <p:cNvSpPr txBox="1">
            <a:spLocks noGrp="1"/>
          </p:cNvSpPr>
          <p:nvPr>
            <p:ph type="body" idx="1"/>
          </p:nvPr>
        </p:nvSpPr>
        <p:spPr>
          <a:xfrm>
            <a:off x="514350" y="2914650"/>
            <a:ext cx="7601577" cy="666750"/>
          </a:xfrm>
          <a:prstGeom prst="rect">
            <a:avLst/>
          </a:prstGeom>
          <a:noFill/>
          <a:ln>
            <a:noFill/>
          </a:ln>
        </p:spPr>
        <p:txBody>
          <a:bodyPr lIns="68575" tIns="68575" rIns="68575" bIns="68575" anchor="b" anchorCtr="0"/>
          <a:lstStyle>
            <a:lvl1pPr marL="215900" marR="0" lvl="0" indent="-215900" algn="l" rtl="0">
              <a:spcBef>
                <a:spcPts val="0"/>
              </a:spcBef>
              <a:spcAft>
                <a:spcPts val="800"/>
              </a:spcAft>
              <a:buClr>
                <a:schemeClr val="lt1"/>
              </a:buClr>
              <a:buFont typeface="Arial"/>
              <a:buNone/>
              <a:defRPr sz="18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59" name="Shape 159"/>
          <p:cNvSpPr txBox="1">
            <a:spLocks noGrp="1"/>
          </p:cNvSpPr>
          <p:nvPr>
            <p:ph type="body" idx="2"/>
          </p:nvPr>
        </p:nvSpPr>
        <p:spPr>
          <a:xfrm>
            <a:off x="514349" y="3581400"/>
            <a:ext cx="7601577" cy="7620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60" name="Shape 16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1" name="Shape 16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2" name="Shape 16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163"/>
        <p:cNvGrpSpPr/>
        <p:nvPr/>
      </p:nvGrpSpPr>
      <p:grpSpPr>
        <a:xfrm>
          <a:off x="0" y="0"/>
          <a:ext cx="0" cy="0"/>
          <a:chOff x="0" y="0"/>
          <a:chExt cx="0" cy="0"/>
        </a:xfrm>
      </p:grpSpPr>
      <p:pic>
        <p:nvPicPr>
          <p:cNvPr id="164" name="Shape 16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65" name="Shape 165"/>
          <p:cNvSpPr txBox="1">
            <a:spLocks noGrp="1"/>
          </p:cNvSpPr>
          <p:nvPr>
            <p:ph type="title"/>
          </p:nvPr>
        </p:nvSpPr>
        <p:spPr>
          <a:xfrm>
            <a:off x="514350" y="457200"/>
            <a:ext cx="7598570"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66" name="Shape 166"/>
          <p:cNvSpPr txBox="1">
            <a:spLocks noGrp="1"/>
          </p:cNvSpPr>
          <p:nvPr>
            <p:ph type="body" idx="1"/>
          </p:nvPr>
        </p:nvSpPr>
        <p:spPr>
          <a:xfrm>
            <a:off x="514350" y="2628900"/>
            <a:ext cx="7598571" cy="628649"/>
          </a:xfrm>
          <a:prstGeom prst="rect">
            <a:avLst/>
          </a:prstGeom>
          <a:noFill/>
          <a:ln>
            <a:noFill/>
          </a:ln>
        </p:spPr>
        <p:txBody>
          <a:bodyPr lIns="68575" tIns="68575" rIns="68575" bIns="68575" anchor="b" anchorCtr="0"/>
          <a:lstStyle>
            <a:lvl1pPr marL="215900" marR="0" lvl="0" indent="-21590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67" name="Shape 167"/>
          <p:cNvSpPr txBox="1">
            <a:spLocks noGrp="1"/>
          </p:cNvSpPr>
          <p:nvPr>
            <p:ph type="body" idx="2"/>
          </p:nvPr>
        </p:nvSpPr>
        <p:spPr>
          <a:xfrm>
            <a:off x="514350" y="3257550"/>
            <a:ext cx="7598571" cy="108585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68" name="Shape 168"/>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9" name="Shape 169"/>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0" name="Shape 170"/>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71"/>
        <p:cNvGrpSpPr/>
        <p:nvPr/>
      </p:nvGrpSpPr>
      <p:grpSpPr>
        <a:xfrm>
          <a:off x="0" y="0"/>
          <a:ext cx="0" cy="0"/>
          <a:chOff x="0" y="0"/>
          <a:chExt cx="0" cy="0"/>
        </a:xfrm>
      </p:grpSpPr>
      <p:pic>
        <p:nvPicPr>
          <p:cNvPr id="172" name="Shape 172"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73" name="Shape 173"/>
          <p:cNvSpPr txBox="1">
            <a:spLocks noGrp="1"/>
          </p:cNvSpPr>
          <p:nvPr>
            <p:ph type="body" idx="1"/>
          </p:nvPr>
        </p:nvSpPr>
        <p:spPr>
          <a:xfrm rot="5400000">
            <a:off x="2945210" y="-824309"/>
            <a:ext cx="2736849" cy="759856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74" name="Shape 174"/>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5" name="Shape 175"/>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6" name="Shape 176"/>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
        <p:nvSpPr>
          <p:cNvPr id="177" name="Shape 177"/>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78"/>
        <p:cNvGrpSpPr/>
        <p:nvPr/>
      </p:nvGrpSpPr>
      <p:grpSpPr>
        <a:xfrm>
          <a:off x="0" y="0"/>
          <a:ext cx="0" cy="0"/>
          <a:chOff x="0" y="0"/>
          <a:chExt cx="0" cy="0"/>
        </a:xfrm>
      </p:grpSpPr>
      <p:pic>
        <p:nvPicPr>
          <p:cNvPr id="179" name="Shape 179"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80" name="Shape 180"/>
          <p:cNvSpPr txBox="1">
            <a:spLocks noGrp="1"/>
          </p:cNvSpPr>
          <p:nvPr>
            <p:ph type="title"/>
          </p:nvPr>
        </p:nvSpPr>
        <p:spPr>
          <a:xfrm rot="5400000">
            <a:off x="5360363" y="1590842"/>
            <a:ext cx="3886200" cy="1618914"/>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81" name="Shape 181"/>
          <p:cNvSpPr txBox="1">
            <a:spLocks noGrp="1"/>
          </p:cNvSpPr>
          <p:nvPr>
            <p:ph type="body" idx="1"/>
          </p:nvPr>
        </p:nvSpPr>
        <p:spPr>
          <a:xfrm rot="5400000">
            <a:off x="1508293" y="-536743"/>
            <a:ext cx="3886200" cy="5874087"/>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82" name="Shape 18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83" name="Shape 18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84" name="Shape 18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s" sz="1000">
                <a:solidFill>
                  <a:schemeClr val="dk2"/>
                </a:solidFill>
              </a:rPr>
              <a:t>‹#›</a:t>
            </a:fld>
            <a:endParaRPr lang="es"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9">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SzPct val="40740"/>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SzPct val="78571"/>
              <a:buNone/>
              <a:defRPr sz="1400" b="0" i="0" u="none" strike="noStrike" cap="none">
                <a:solidFill>
                  <a:schemeClr val="lt2"/>
                </a:solidFill>
              </a:defRPr>
            </a:lvl2pPr>
            <a:lvl3pPr marL="0" marR="0" lvl="2" indent="0" algn="l" rtl="0">
              <a:spcBef>
                <a:spcPts val="0"/>
              </a:spcBef>
              <a:buSzPct val="78571"/>
              <a:buNone/>
              <a:defRPr sz="1400" b="0" i="0" u="none" strike="noStrike" cap="none">
                <a:solidFill>
                  <a:schemeClr val="lt2"/>
                </a:solidFill>
              </a:defRPr>
            </a:lvl3pPr>
            <a:lvl4pPr marL="0" marR="0" lvl="3" indent="0" algn="l" rtl="0">
              <a:spcBef>
                <a:spcPts val="0"/>
              </a:spcBef>
              <a:buSzPct val="78571"/>
              <a:buNone/>
              <a:defRPr sz="1400" b="0" i="0" u="none" strike="noStrike" cap="none">
                <a:solidFill>
                  <a:schemeClr val="lt2"/>
                </a:solidFill>
              </a:defRPr>
            </a:lvl4pPr>
            <a:lvl5pPr marL="0" marR="0" lvl="4" indent="0" algn="l" rtl="0">
              <a:spcBef>
                <a:spcPts val="0"/>
              </a:spcBef>
              <a:buSzPct val="78571"/>
              <a:buNone/>
              <a:defRPr sz="1400" b="0" i="0" u="none" strike="noStrike" cap="none">
                <a:solidFill>
                  <a:schemeClr val="lt2"/>
                </a:solidFill>
              </a:defRPr>
            </a:lvl5pPr>
            <a:lvl6pPr marL="0" marR="0" lvl="5" indent="0" algn="l" rtl="0">
              <a:spcBef>
                <a:spcPts val="0"/>
              </a:spcBef>
              <a:buSzPct val="78571"/>
              <a:buNone/>
              <a:defRPr sz="1400" b="0" i="0" u="none" strike="noStrike" cap="none">
                <a:solidFill>
                  <a:schemeClr val="lt2"/>
                </a:solidFill>
              </a:defRPr>
            </a:lvl6pPr>
            <a:lvl7pPr marL="0" marR="0" lvl="6" indent="0" algn="l" rtl="0">
              <a:spcBef>
                <a:spcPts val="0"/>
              </a:spcBef>
              <a:buSzPct val="78571"/>
              <a:buNone/>
              <a:defRPr sz="1400" b="0" i="0" u="none" strike="noStrike" cap="none">
                <a:solidFill>
                  <a:schemeClr val="lt2"/>
                </a:solidFill>
              </a:defRPr>
            </a:lvl7pPr>
            <a:lvl8pPr marL="0" marR="0" lvl="7" indent="0" algn="l" rtl="0">
              <a:spcBef>
                <a:spcPts val="0"/>
              </a:spcBef>
              <a:buSzPct val="78571"/>
              <a:buNone/>
              <a:defRPr sz="1400" b="0" i="0" u="none" strike="noStrike" cap="none">
                <a:solidFill>
                  <a:schemeClr val="lt2"/>
                </a:solidFill>
              </a:defRPr>
            </a:lvl8pPr>
            <a:lvl9pPr marL="0" marR="0" lvl="8" indent="0" algn="l" rtl="0">
              <a:spcBef>
                <a:spcPts val="0"/>
              </a:spcBef>
              <a:buSzPct val="78571"/>
              <a:buNone/>
              <a:defRPr sz="1400" b="0" i="0" u="none" strike="noStrike" cap="none">
                <a:solidFill>
                  <a:schemeClr val="lt2"/>
                </a:solidFill>
              </a:defRPr>
            </a:lvl9pPr>
          </a:lstStyle>
          <a:p>
            <a:endParaRPr/>
          </a:p>
        </p:txBody>
      </p:sp>
      <p:sp>
        <p:nvSpPr>
          <p:cNvPr id="52" name="Shape 52"/>
          <p:cNvSpPr txBox="1">
            <a:spLocks noGrp="1"/>
          </p:cNvSpPr>
          <p:nvPr>
            <p:ph type="body" idx="1"/>
          </p:nvPr>
        </p:nvSpPr>
        <p:spPr>
          <a:xfrm>
            <a:off x="514350" y="1606550"/>
            <a:ext cx="7598568"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SzPct val="137500"/>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SzPct val="78571"/>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SzPct val="78571"/>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SzPct val="78571"/>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SzPct val="78571"/>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SzPct val="78571"/>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SzPct val="78571"/>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SzPct val="78571"/>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SzPct val="78571"/>
              <a:buNone/>
              <a:defRPr sz="1400" b="0" i="0" u="none" strike="noStrike" cap="none">
                <a:solidFill>
                  <a:schemeClr val="lt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SzPct val="137500"/>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SzPct val="78571"/>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SzPct val="78571"/>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SzPct val="78571"/>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SzPct val="78571"/>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SzPct val="78571"/>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SzPct val="78571"/>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SzPct val="78571"/>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SzPct val="78571"/>
              <a:buNone/>
              <a:defRPr sz="1400" b="0" i="0" u="none" strike="noStrike" cap="none">
                <a:solidFill>
                  <a:schemeClr val="lt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ctrTitle"/>
          </p:nvPr>
        </p:nvSpPr>
        <p:spPr>
          <a:xfrm>
            <a:off x="2971799" y="1473200"/>
            <a:ext cx="5398294" cy="1816097"/>
          </a:xfrm>
          <a:prstGeom prst="rect">
            <a:avLst/>
          </a:prstGeom>
          <a:noFill/>
          <a:ln>
            <a:noFill/>
          </a:ln>
        </p:spPr>
        <p:txBody>
          <a:bodyPr lIns="68575" tIns="34275" rIns="68575" bIns="34275" anchor="b" anchorCtr="0">
            <a:noAutofit/>
          </a:bodyPr>
          <a:lstStyle/>
          <a:p>
            <a:pPr marL="0" marR="0" lvl="0" indent="0" algn="r" rtl="0">
              <a:spcBef>
                <a:spcPts val="0"/>
              </a:spcBef>
              <a:buClr>
                <a:schemeClr val="lt1"/>
              </a:buClr>
              <a:buSzPct val="25000"/>
              <a:buFont typeface="Calibri"/>
              <a:buNone/>
            </a:pPr>
            <a:r>
              <a:rPr lang="en-US" sz="3600" b="0" i="0" u="none" strike="noStrike" cap="none" dirty="0">
                <a:solidFill>
                  <a:schemeClr val="lt1"/>
                </a:solidFill>
                <a:latin typeface="Calibri"/>
                <a:ea typeface="Calibri"/>
                <a:cs typeface="Calibri"/>
                <a:sym typeface="Calibri"/>
              </a:rPr>
              <a:t>Data science and machine learning</a:t>
            </a:r>
            <a:endParaRPr sz="3600" b="0" i="0" u="none" strike="noStrike" cap="none" dirty="0">
              <a:solidFill>
                <a:schemeClr val="lt1"/>
              </a:solidFill>
              <a:latin typeface="Calibri"/>
              <a:ea typeface="Calibri"/>
              <a:cs typeface="Calibri"/>
              <a:sym typeface="Calibri"/>
            </a:endParaRPr>
          </a:p>
        </p:txBody>
      </p:sp>
      <p:sp>
        <p:nvSpPr>
          <p:cNvPr id="190" name="Shape 190"/>
          <p:cNvSpPr txBox="1">
            <a:spLocks noGrp="1"/>
          </p:cNvSpPr>
          <p:nvPr>
            <p:ph type="subTitle" idx="1"/>
          </p:nvPr>
        </p:nvSpPr>
        <p:spPr>
          <a:xfrm>
            <a:off x="2971799" y="3289299"/>
            <a:ext cx="5398294" cy="1054100"/>
          </a:xfrm>
          <a:prstGeom prst="rect">
            <a:avLst/>
          </a:prstGeom>
          <a:noFill/>
          <a:ln>
            <a:noFill/>
          </a:ln>
        </p:spPr>
        <p:txBody>
          <a:bodyPr lIns="68575" tIns="34275" rIns="68575" bIns="34275" anchor="t" anchorCtr="0">
            <a:noAutofit/>
          </a:bodyPr>
          <a:lstStyle/>
          <a:p>
            <a:pPr marL="0" marR="0" lvl="0" indent="0" algn="r" rtl="0">
              <a:spcBef>
                <a:spcPts val="0"/>
              </a:spcBef>
              <a:spcAft>
                <a:spcPts val="0"/>
              </a:spcAft>
              <a:buClr>
                <a:schemeClr val="lt1"/>
              </a:buClr>
              <a:buSzPct val="25000"/>
              <a:buFont typeface="Arial"/>
              <a:buNone/>
            </a:pPr>
            <a:r>
              <a:rPr lang="en-US" dirty="0"/>
              <a:t>Oriol Varela</a:t>
            </a:r>
            <a:endParaRPr sz="1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r>
              <a:rPr lang="es"/>
              <a:t>To the code!</a:t>
            </a:r>
          </a:p>
        </p:txBody>
      </p:sp>
      <p:sp>
        <p:nvSpPr>
          <p:cNvPr id="262" name="Shape 262"/>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lvl="0">
              <a:spcBef>
                <a:spcPts val="0"/>
              </a:spcBef>
              <a:buNone/>
            </a:pPr>
            <a:endParaRPr/>
          </a:p>
        </p:txBody>
      </p:sp>
      <p:pic>
        <p:nvPicPr>
          <p:cNvPr id="263" name="Shape 263" descr="matrix_style_by_he4rty-d39qszq.jpg"/>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Shape 268"/>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a:spcBef>
                <a:spcPts val="0"/>
              </a:spcBef>
              <a:buNone/>
            </a:pPr>
            <a:r>
              <a:rPr lang="es"/>
              <a:t>Logistic Regression	</a:t>
            </a:r>
          </a:p>
        </p:txBody>
      </p:sp>
      <p:pic>
        <p:nvPicPr>
          <p:cNvPr id="269" name="Shape 269" descr="2.png"/>
          <p:cNvPicPr preferRelativeResize="0"/>
          <p:nvPr/>
        </p:nvPicPr>
        <p:blipFill>
          <a:blip r:embed="rId3">
            <a:alphaModFix/>
          </a:blip>
          <a:stretch>
            <a:fillRect/>
          </a:stretch>
        </p:blipFill>
        <p:spPr>
          <a:xfrm>
            <a:off x="2220050" y="346850"/>
            <a:ext cx="3736649" cy="1092299"/>
          </a:xfrm>
          <a:prstGeom prst="rect">
            <a:avLst/>
          </a:prstGeom>
          <a:noFill/>
          <a:ln>
            <a:noFill/>
          </a:ln>
        </p:spPr>
      </p:pic>
      <p:pic>
        <p:nvPicPr>
          <p:cNvPr id="270" name="Shape 270" descr="2000px-Logistic-curve.svg.png"/>
          <p:cNvPicPr preferRelativeResize="0"/>
          <p:nvPr/>
        </p:nvPicPr>
        <p:blipFill>
          <a:blip r:embed="rId4">
            <a:alphaModFix/>
          </a:blip>
          <a:stretch>
            <a:fillRect/>
          </a:stretch>
        </p:blipFill>
        <p:spPr>
          <a:xfrm>
            <a:off x="1664725" y="1485400"/>
            <a:ext cx="5488575" cy="36580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pic>
        <p:nvPicPr>
          <p:cNvPr id="276" name="Shape 276" descr="figure_1.png"/>
          <p:cNvPicPr preferRelativeResize="0"/>
          <p:nvPr/>
        </p:nvPicPr>
        <p:blipFill>
          <a:blip r:embed="rId3">
            <a:alphaModFix/>
          </a:blip>
          <a:stretch>
            <a:fillRect/>
          </a:stretch>
        </p:blipFill>
        <p:spPr>
          <a:xfrm>
            <a:off x="10137" y="0"/>
            <a:ext cx="9123726"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pic>
        <p:nvPicPr>
          <p:cNvPr id="282" name="Shape 282" descr="figure_1-1.png"/>
          <p:cNvPicPr preferRelativeResize="0"/>
          <p:nvPr/>
        </p:nvPicPr>
        <p:blipFill>
          <a:blip r:embed="rId3">
            <a:alphaModFix/>
          </a:blip>
          <a:stretch>
            <a:fillRect/>
          </a:stretch>
        </p:blipFill>
        <p:spPr>
          <a:xfrm>
            <a:off x="10137" y="0"/>
            <a:ext cx="9123726"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288" name="Shape 288"/>
          <p:cNvSpPr txBox="1"/>
          <p:nvPr/>
        </p:nvSpPr>
        <p:spPr>
          <a:xfrm>
            <a:off x="251225" y="99150"/>
            <a:ext cx="8508600" cy="4555200"/>
          </a:xfrm>
          <a:prstGeom prst="rect">
            <a:avLst/>
          </a:prstGeom>
          <a:noFill/>
          <a:ln>
            <a:noFill/>
          </a:ln>
        </p:spPr>
        <p:txBody>
          <a:bodyPr lIns="91425" tIns="91425" rIns="91425" bIns="91425" anchor="t" anchorCtr="0">
            <a:noAutofit/>
          </a:bodyPr>
          <a:lstStyle/>
          <a:p>
            <a:pPr lvl="0">
              <a:spcBef>
                <a:spcPts val="0"/>
              </a:spcBef>
              <a:buNone/>
            </a:pPr>
            <a:r>
              <a:rPr lang="es" sz="2400"/>
              <a:t>If you want to more about how to model a logistic regression:</a:t>
            </a:r>
          </a:p>
          <a:p>
            <a:pPr lvl="0">
              <a:spcBef>
                <a:spcPts val="0"/>
              </a:spcBef>
              <a:buNone/>
            </a:pPr>
            <a:endParaRPr/>
          </a:p>
          <a:p>
            <a:pPr marL="457200" lvl="0" indent="-342900" rtl="0">
              <a:spcBef>
                <a:spcPts val="0"/>
              </a:spcBef>
              <a:buSzPct val="100000"/>
              <a:buChar char="●"/>
            </a:pPr>
            <a:r>
              <a:rPr lang="es" sz="1800">
                <a:solidFill>
                  <a:srgbClr val="222222"/>
                </a:solidFill>
                <a:highlight>
                  <a:srgbClr val="FFFFFF"/>
                </a:highlight>
              </a:rPr>
              <a:t>Maximum likelihood</a:t>
            </a:r>
          </a:p>
          <a:p>
            <a:pPr lvl="0" rtl="0">
              <a:spcBef>
                <a:spcPts val="0"/>
              </a:spcBef>
              <a:buNone/>
            </a:pPr>
            <a:endParaRPr sz="1800">
              <a:solidFill>
                <a:srgbClr val="222222"/>
              </a:solidFill>
              <a:highlight>
                <a:srgbClr val="FFFFFF"/>
              </a:highlight>
            </a:endParaRPr>
          </a:p>
          <a:p>
            <a:pPr marL="457200" lvl="0" indent="-342900" rtl="0">
              <a:spcBef>
                <a:spcPts val="0"/>
              </a:spcBef>
              <a:buSzPct val="100000"/>
              <a:buChar char="●"/>
            </a:pPr>
            <a:r>
              <a:rPr lang="es" sz="1800">
                <a:solidFill>
                  <a:srgbClr val="222222"/>
                </a:solidFill>
                <a:highlight>
                  <a:srgbClr val="FFFFFF"/>
                </a:highlight>
              </a:rPr>
              <a:t>Newton-Raphson Method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294" name="Shape 294"/>
          <p:cNvSpPr txBox="1"/>
          <p:nvPr/>
        </p:nvSpPr>
        <p:spPr>
          <a:xfrm>
            <a:off x="251225" y="99150"/>
            <a:ext cx="8508600" cy="4555200"/>
          </a:xfrm>
          <a:prstGeom prst="rect">
            <a:avLst/>
          </a:prstGeom>
          <a:noFill/>
          <a:ln>
            <a:noFill/>
          </a:ln>
        </p:spPr>
        <p:txBody>
          <a:bodyPr lIns="91425" tIns="91425" rIns="91425" bIns="91425" anchor="t" anchorCtr="0">
            <a:noAutofit/>
          </a:bodyPr>
          <a:lstStyle/>
          <a:p>
            <a:pPr lvl="0" algn="ctr" rtl="0">
              <a:spcBef>
                <a:spcPts val="0"/>
              </a:spcBef>
              <a:buNone/>
            </a:pPr>
            <a:r>
              <a:rPr lang="es" sz="2400"/>
              <a:t>Decision trees</a:t>
            </a:r>
          </a:p>
          <a:p>
            <a:pPr lvl="0" rtl="0">
              <a:spcBef>
                <a:spcPts val="0"/>
              </a:spcBef>
              <a:buNone/>
            </a:pPr>
            <a:endParaRPr sz="2400"/>
          </a:p>
          <a:p>
            <a:pPr lvl="0" rtl="0">
              <a:spcBef>
                <a:spcPts val="0"/>
              </a:spcBef>
              <a:buNone/>
            </a:pPr>
            <a:endParaRPr sz="2400"/>
          </a:p>
        </p:txBody>
      </p:sp>
      <p:pic>
        <p:nvPicPr>
          <p:cNvPr id="295" name="Shape 295" descr="decisiontree1.PNG"/>
          <p:cNvPicPr preferRelativeResize="0"/>
          <p:nvPr/>
        </p:nvPicPr>
        <p:blipFill>
          <a:blip r:embed="rId3">
            <a:alphaModFix/>
          </a:blip>
          <a:stretch>
            <a:fillRect/>
          </a:stretch>
        </p:blipFill>
        <p:spPr>
          <a:xfrm>
            <a:off x="2084050" y="905450"/>
            <a:ext cx="5780425" cy="3981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9"/>
        <p:cNvGrpSpPr/>
        <p:nvPr/>
      </p:nvGrpSpPr>
      <p:grpSpPr>
        <a:xfrm>
          <a:off x="0" y="0"/>
          <a:ext cx="0" cy="0"/>
          <a:chOff x="0" y="0"/>
          <a:chExt cx="0" cy="0"/>
        </a:xfrm>
      </p:grpSpPr>
      <p:sp>
        <p:nvSpPr>
          <p:cNvPr id="300" name="Shape 300"/>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01" name="Shape 301"/>
          <p:cNvSpPr txBox="1"/>
          <p:nvPr/>
        </p:nvSpPr>
        <p:spPr>
          <a:xfrm>
            <a:off x="251225" y="99150"/>
            <a:ext cx="8508600" cy="4555200"/>
          </a:xfrm>
          <a:prstGeom prst="rect">
            <a:avLst/>
          </a:prstGeom>
          <a:noFill/>
          <a:ln>
            <a:noFill/>
          </a:ln>
        </p:spPr>
        <p:txBody>
          <a:bodyPr lIns="91425" tIns="91425" rIns="91425" bIns="91425" anchor="t" anchorCtr="0">
            <a:noAutofit/>
          </a:bodyPr>
          <a:lstStyle/>
          <a:p>
            <a:pPr lvl="0">
              <a:spcBef>
                <a:spcPts val="0"/>
              </a:spcBef>
              <a:buNone/>
            </a:pPr>
            <a:r>
              <a:rPr lang="es" sz="2400"/>
              <a:t>How do we programatically know how to split?</a:t>
            </a:r>
          </a:p>
          <a:p>
            <a:pPr lvl="0" rtl="0">
              <a:spcBef>
                <a:spcPts val="0"/>
              </a:spcBef>
              <a:buNone/>
            </a:pPr>
            <a:endParaRPr sz="2400"/>
          </a:p>
          <a:p>
            <a:pPr marL="457200" lvl="0" indent="-381000" rtl="0">
              <a:spcBef>
                <a:spcPts val="0"/>
              </a:spcBef>
              <a:buSzPct val="100000"/>
              <a:buChar char="-"/>
            </a:pPr>
            <a:r>
              <a:rPr lang="es" sz="2400"/>
              <a:t>We're trying to get to leaves consisting of only 1s or only 0s, each split will need to get us closer to that goal.</a:t>
            </a:r>
          </a:p>
          <a:p>
            <a:pPr lvl="0" rtl="0">
              <a:spcBef>
                <a:spcPts val="0"/>
              </a:spcBef>
              <a:buNone/>
            </a:pPr>
            <a:endParaRPr sz="2400"/>
          </a:p>
          <a:p>
            <a:pPr marL="457200" lvl="0" indent="-381000" rtl="0">
              <a:spcBef>
                <a:spcPts val="0"/>
              </a:spcBef>
              <a:buSzPct val="100000"/>
              <a:buChar char="-"/>
            </a:pPr>
            <a:r>
              <a:rPr lang="es" sz="2400"/>
              <a:t>When we split, we'll try to separate as many 0s from 1s in the target column as we can. In order to do this, we need a metric for how "together" the different values in the target column are.</a:t>
            </a:r>
          </a:p>
          <a:p>
            <a:pPr lvl="0" rtl="0">
              <a:spcBef>
                <a:spcPts val="0"/>
              </a:spcBef>
              <a:buNone/>
            </a:pP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07" name="Shape 307"/>
          <p:cNvSpPr txBox="1"/>
          <p:nvPr/>
        </p:nvSpPr>
        <p:spPr>
          <a:xfrm>
            <a:off x="251225"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How do we programatically know how to split?</a:t>
            </a:r>
          </a:p>
          <a:p>
            <a:pPr lvl="0" rtl="0">
              <a:spcBef>
                <a:spcPts val="0"/>
              </a:spcBef>
              <a:buNone/>
            </a:pPr>
            <a:endParaRPr sz="2400"/>
          </a:p>
          <a:p>
            <a:pPr marL="457200" lvl="0" indent="-381000" rtl="0">
              <a:spcBef>
                <a:spcPts val="0"/>
              </a:spcBef>
              <a:buSzPct val="100000"/>
              <a:buChar char="-"/>
            </a:pPr>
            <a:r>
              <a:rPr lang="es" sz="2400">
                <a:solidFill>
                  <a:schemeClr val="dk1"/>
                </a:solidFill>
              </a:rPr>
              <a:t>Mathematics! Entropy! Awesomeness</a:t>
            </a:r>
          </a:p>
          <a:p>
            <a:pPr lvl="0" rtl="0">
              <a:spcBef>
                <a:spcPts val="0"/>
              </a:spcBef>
              <a:buNone/>
            </a:pPr>
            <a:endParaRPr sz="2400">
              <a:solidFill>
                <a:schemeClr val="dk1"/>
              </a:solidFill>
            </a:endParaRPr>
          </a:p>
          <a:p>
            <a:pPr marL="457200" lvl="0" indent="-381000" rtl="0">
              <a:spcBef>
                <a:spcPts val="0"/>
              </a:spcBef>
              <a:buClr>
                <a:schemeClr val="dk1"/>
              </a:buClr>
              <a:buSzPct val="100000"/>
              <a:buChar char="-"/>
            </a:pPr>
            <a:r>
              <a:rPr lang="es" sz="2400">
                <a:solidFill>
                  <a:schemeClr val="dk1"/>
                </a:solidFill>
              </a:rPr>
              <a:t>Entropy refers to disorder. The more "mixed together" 1s and 0s are, the higher the entropy. A dataset consisting of only 1s in the target column would have low entropy.</a:t>
            </a:r>
          </a:p>
          <a:p>
            <a:pPr lvl="0" rtl="0">
              <a:spcBef>
                <a:spcPts val="0"/>
              </a:spcBef>
              <a:buNone/>
            </a:pPr>
            <a:endParaRPr sz="2400">
              <a:solidFill>
                <a:schemeClr val="dk1"/>
              </a:solidFill>
            </a:endParaRPr>
          </a:p>
          <a:p>
            <a:pPr marL="457200" lvl="0" indent="-381000" rtl="0">
              <a:spcBef>
                <a:spcPts val="0"/>
              </a:spcBef>
              <a:buClr>
                <a:schemeClr val="dk1"/>
              </a:buClr>
              <a:buSzPct val="100000"/>
              <a:buChar char="-"/>
            </a:pPr>
            <a:r>
              <a:rPr lang="es" sz="2400">
                <a:solidFill>
                  <a:schemeClr val="dk1"/>
                </a:solidFill>
              </a:rPr>
              <a:t>Entropy comes from information theory. (NOT PHYSICS!)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1"/>
        <p:cNvGrpSpPr/>
        <p:nvPr/>
      </p:nvGrpSpPr>
      <p:grpSpPr>
        <a:xfrm>
          <a:off x="0" y="0"/>
          <a:ext cx="0" cy="0"/>
          <a:chOff x="0" y="0"/>
          <a:chExt cx="0" cy="0"/>
        </a:xfrm>
      </p:grpSpPr>
      <p:sp>
        <p:nvSpPr>
          <p:cNvPr id="312" name="Shape 312"/>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13" name="Shape 313"/>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How do we programatically know how to split?</a:t>
            </a:r>
          </a:p>
          <a:p>
            <a:pPr lvl="0" rtl="0">
              <a:spcBef>
                <a:spcPts val="0"/>
              </a:spcBef>
              <a:buNone/>
            </a:pPr>
            <a:endParaRPr sz="2400"/>
          </a:p>
          <a:p>
            <a:pPr lvl="0" rtl="0">
              <a:spcBef>
                <a:spcPts val="0"/>
              </a:spcBef>
              <a:buNone/>
            </a:pPr>
            <a:endParaRPr sz="2400"/>
          </a:p>
        </p:txBody>
      </p:sp>
      <p:pic>
        <p:nvPicPr>
          <p:cNvPr id="314" name="Shape 314"/>
          <p:cNvPicPr preferRelativeResize="0"/>
          <p:nvPr/>
        </p:nvPicPr>
        <p:blipFill>
          <a:blip r:embed="rId3">
            <a:alphaModFix/>
          </a:blip>
          <a:stretch>
            <a:fillRect/>
          </a:stretch>
        </p:blipFill>
        <p:spPr>
          <a:xfrm>
            <a:off x="658550" y="832750"/>
            <a:ext cx="5003525" cy="1087725"/>
          </a:xfrm>
          <a:prstGeom prst="rect">
            <a:avLst/>
          </a:prstGeom>
          <a:noFill/>
          <a:ln>
            <a:noFill/>
          </a:ln>
        </p:spPr>
      </p:pic>
      <p:pic>
        <p:nvPicPr>
          <p:cNvPr id="315" name="Shape 315" descr="informationgain.PNG"/>
          <p:cNvPicPr preferRelativeResize="0"/>
          <p:nvPr/>
        </p:nvPicPr>
        <p:blipFill>
          <a:blip r:embed="rId4">
            <a:alphaModFix/>
          </a:blip>
          <a:stretch>
            <a:fillRect/>
          </a:stretch>
        </p:blipFill>
        <p:spPr>
          <a:xfrm>
            <a:off x="849075" y="2501030"/>
            <a:ext cx="7721503" cy="10877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9"/>
        <p:cNvGrpSpPr/>
        <p:nvPr/>
      </p:nvGrpSpPr>
      <p:grpSpPr>
        <a:xfrm>
          <a:off x="0" y="0"/>
          <a:ext cx="0" cy="0"/>
          <a:chOff x="0" y="0"/>
          <a:chExt cx="0" cy="0"/>
        </a:xfrm>
      </p:grpSpPr>
      <p:sp>
        <p:nvSpPr>
          <p:cNvPr id="320" name="Shape 320"/>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21" name="Shape 321"/>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Now we can understand random forests:</a:t>
            </a:r>
          </a:p>
          <a:p>
            <a:pPr lvl="0" rtl="0">
              <a:spcBef>
                <a:spcPts val="0"/>
              </a:spcBef>
              <a:buNone/>
            </a:pPr>
            <a:endParaRPr sz="2400"/>
          </a:p>
          <a:p>
            <a:pPr marL="457200" lvl="0" indent="-381000" rtl="0">
              <a:spcBef>
                <a:spcPts val="0"/>
              </a:spcBef>
              <a:buSzPct val="100000"/>
              <a:buChar char="-"/>
            </a:pPr>
            <a:r>
              <a:rPr lang="es" sz="2400"/>
              <a:t>The problem with decision trees is the overfitting. They perform very good for the train data but not when testing with unknown data.</a:t>
            </a:r>
          </a:p>
          <a:p>
            <a:pPr lvl="0" rtl="0">
              <a:spcBef>
                <a:spcPts val="0"/>
              </a:spcBef>
              <a:buNone/>
            </a:pPr>
            <a:endParaRPr sz="2400"/>
          </a:p>
          <a:p>
            <a:pPr marL="457200" lvl="0" indent="-381000" rtl="0">
              <a:spcBef>
                <a:spcPts val="0"/>
              </a:spcBef>
              <a:buSzPct val="100000"/>
              <a:buChar char="-"/>
            </a:pPr>
            <a:r>
              <a:rPr lang="es" sz="2400"/>
              <a:t>A random forests is an ensemble model. It combines the predictions of multiple models to create a more accurate final prediction.</a:t>
            </a:r>
          </a:p>
          <a:p>
            <a:pPr lvl="0" rtl="0">
              <a:spcBef>
                <a:spcPts val="0"/>
              </a:spcBef>
              <a:buNone/>
            </a:pPr>
            <a:endParaRPr sz="2400"/>
          </a:p>
          <a:p>
            <a:pPr lvl="0" rtl="0">
              <a:spcBef>
                <a:spcPts val="0"/>
              </a:spcBef>
              <a:buNone/>
            </a:pPr>
            <a:endParaRPr sz="2400"/>
          </a:p>
          <a:p>
            <a:pPr lvl="0" rtl="0">
              <a:spcBef>
                <a:spcPts val="0"/>
              </a:spcBef>
              <a:buNone/>
            </a:pP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r>
              <a:rPr lang="es" sz="6000"/>
              <a:t>Index</a:t>
            </a:r>
            <a:r>
              <a:rPr lang="es"/>
              <a:t>	</a:t>
            </a:r>
          </a:p>
        </p:txBody>
      </p:sp>
      <p:sp>
        <p:nvSpPr>
          <p:cNvPr id="196" name="Shape 196"/>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marL="457200" lvl="0" indent="-457200" rtl="0">
              <a:spcBef>
                <a:spcPts val="0"/>
              </a:spcBef>
              <a:buSzPct val="100000"/>
              <a:buAutoNum type="arabicPeriod"/>
            </a:pPr>
            <a:r>
              <a:rPr lang="es" sz="3600"/>
              <a:t>Machine learning introduction</a:t>
            </a:r>
          </a:p>
          <a:p>
            <a:pPr marL="457200" lvl="0" indent="-457200">
              <a:spcBef>
                <a:spcPts val="0"/>
              </a:spcBef>
              <a:buSzPct val="100000"/>
              <a:buAutoNum type="arabicPeriod"/>
            </a:pPr>
            <a:r>
              <a:rPr lang="es" sz="3600"/>
              <a:t>Solving a real problem, hands on coding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27" name="Shape 327"/>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endParaRPr sz="2400"/>
          </a:p>
        </p:txBody>
      </p:sp>
      <p:pic>
        <p:nvPicPr>
          <p:cNvPr id="328" name="Shape 328" descr="rural-forest.jpg"/>
          <p:cNvPicPr preferRelativeResize="0"/>
          <p:nvPr/>
        </p:nvPicPr>
        <p:blipFill>
          <a:blip r:embed="rId3">
            <a:alphaModFix/>
          </a:blip>
          <a:stretch>
            <a:fillRect/>
          </a:stretch>
        </p:blipFill>
        <p:spPr>
          <a:xfrm>
            <a:off x="0" y="0"/>
            <a:ext cx="9144000" cy="5173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34" name="Shape 334"/>
          <p:cNvSpPr txBox="1"/>
          <p:nvPr/>
        </p:nvSpPr>
        <p:spPr>
          <a:xfrm>
            <a:off x="198750" y="99150"/>
            <a:ext cx="8508600" cy="4555200"/>
          </a:xfrm>
          <a:prstGeom prst="rect">
            <a:avLst/>
          </a:prstGeom>
          <a:noFill/>
          <a:ln>
            <a:noFill/>
          </a:ln>
        </p:spPr>
        <p:txBody>
          <a:bodyPr lIns="91425" tIns="91425" rIns="91425" bIns="91425" anchor="t" anchorCtr="0">
            <a:noAutofit/>
          </a:bodyPr>
          <a:lstStyle/>
          <a:p>
            <a:pPr marL="457200" lvl="0" indent="-381000" rtl="0">
              <a:spcBef>
                <a:spcPts val="0"/>
              </a:spcBef>
              <a:buSzPct val="100000"/>
              <a:buChar char="-"/>
            </a:pPr>
            <a:r>
              <a:rPr lang="es" sz="2400"/>
              <a:t>What we are basically doing is building different decision trees:</a:t>
            </a:r>
          </a:p>
          <a:p>
            <a:pPr marL="914400" lvl="1" indent="-381000" rtl="0">
              <a:spcBef>
                <a:spcPts val="0"/>
              </a:spcBef>
              <a:buSzPct val="100000"/>
              <a:buChar char="-"/>
            </a:pPr>
            <a:r>
              <a:rPr lang="es" sz="2400"/>
              <a:t>Different parameters, leafs, max depth…</a:t>
            </a:r>
          </a:p>
          <a:p>
            <a:pPr marL="914400" lvl="1" indent="-381000" rtl="0">
              <a:spcBef>
                <a:spcPts val="0"/>
              </a:spcBef>
              <a:buSzPct val="100000"/>
              <a:buChar char="-"/>
            </a:pPr>
            <a:r>
              <a:rPr lang="es" sz="2400"/>
              <a:t>Different training data (bagging) </a:t>
            </a:r>
          </a:p>
          <a:p>
            <a:pPr marL="914400" lvl="1" indent="-381000" rtl="0">
              <a:spcBef>
                <a:spcPts val="0"/>
              </a:spcBef>
              <a:buSzPct val="100000"/>
              <a:buChar char="-"/>
            </a:pPr>
            <a:r>
              <a:rPr lang="es" sz="2400"/>
              <a:t>Different splitting methods</a:t>
            </a:r>
          </a:p>
          <a:p>
            <a:pPr marL="457200" lvl="0" indent="0" rtl="0">
              <a:spcBef>
                <a:spcPts val="0"/>
              </a:spcBef>
              <a:buNone/>
            </a:pPr>
            <a:endParaRPr sz="2400"/>
          </a:p>
          <a:p>
            <a:pPr lvl="0" rtl="0">
              <a:spcBef>
                <a:spcPts val="0"/>
              </a:spcBef>
              <a:buNone/>
            </a:pPr>
            <a:r>
              <a:rPr lang="es" sz="2400"/>
              <a:t> - All combined give a better result. On the other hand it takes  more time to train. And it is more expensive to compute</a:t>
            </a:r>
          </a:p>
          <a:p>
            <a:pPr lvl="0" rtl="0">
              <a:spcBef>
                <a:spcPts val="0"/>
              </a:spcBef>
              <a:buNone/>
            </a:pP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514350" y="457200"/>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a:solidFill>
                  <a:schemeClr val="lt1"/>
                </a:solidFill>
                <a:latin typeface="Calibri"/>
                <a:ea typeface="Calibri"/>
                <a:cs typeface="Calibri"/>
                <a:sym typeface="Calibri"/>
              </a:rPr>
              <a:t>WHAT IS MACHINE LEARNING ?</a:t>
            </a:r>
          </a:p>
        </p:txBody>
      </p:sp>
      <p:sp>
        <p:nvSpPr>
          <p:cNvPr id="202" name="Shape 202"/>
          <p:cNvSpPr/>
          <p:nvPr/>
        </p:nvSpPr>
        <p:spPr>
          <a:xfrm>
            <a:off x="3550078" y="2417276"/>
            <a:ext cx="2544300" cy="1817400"/>
          </a:xfrm>
          <a:prstGeom prst="rect">
            <a:avLst/>
          </a:prstGeom>
          <a:solidFill>
            <a:schemeClr val="accent1"/>
          </a:solidFill>
          <a:ln w="19050" cap="rnd" cmpd="sng">
            <a:solidFill>
              <a:srgbClr val="7D2D8C"/>
            </a:solidFill>
            <a:prstDash val="solid"/>
            <a:round/>
            <a:headEnd type="none" w="med" len="med"/>
            <a:tailEnd type="none" w="med" len="med"/>
          </a:ln>
        </p:spPr>
        <p:txBody>
          <a:bodyPr lIns="68575" tIns="34275" rIns="68575" bIns="34275" anchor="ctr" anchorCtr="0">
            <a:noAutofit/>
          </a:bodyPr>
          <a:lstStyle/>
          <a:p>
            <a:pPr marL="0" marR="0" lvl="0" indent="0" algn="ctr" rtl="0">
              <a:spcBef>
                <a:spcPts val="0"/>
              </a:spcBef>
              <a:buSzPct val="25000"/>
              <a:buNone/>
            </a:pPr>
            <a:r>
              <a:rPr lang="es" sz="1400" b="0" i="0" u="none" strike="noStrike" cap="none">
                <a:solidFill>
                  <a:schemeClr val="lt1"/>
                </a:solidFill>
                <a:latin typeface="Calibri"/>
                <a:ea typeface="Calibri"/>
                <a:cs typeface="Calibri"/>
                <a:sym typeface="Calibri"/>
              </a:rPr>
              <a:t>Computer</a:t>
            </a:r>
          </a:p>
        </p:txBody>
      </p:sp>
      <p:cxnSp>
        <p:nvCxnSpPr>
          <p:cNvPr id="203" name="Shape 203"/>
          <p:cNvCxnSpPr/>
          <p:nvPr/>
        </p:nvCxnSpPr>
        <p:spPr>
          <a:xfrm>
            <a:off x="2038823" y="2767628"/>
            <a:ext cx="1527900" cy="0"/>
          </a:xfrm>
          <a:prstGeom prst="straightConnector1">
            <a:avLst/>
          </a:prstGeom>
          <a:noFill/>
          <a:ln w="9525" cap="rnd" cmpd="sng">
            <a:solidFill>
              <a:schemeClr val="accent1"/>
            </a:solidFill>
            <a:prstDash val="solid"/>
            <a:round/>
            <a:headEnd type="none" w="med" len="med"/>
            <a:tailEnd type="triangle" w="lg" len="lg"/>
          </a:ln>
        </p:spPr>
      </p:cxnSp>
      <p:cxnSp>
        <p:nvCxnSpPr>
          <p:cNvPr id="204" name="Shape 204"/>
          <p:cNvCxnSpPr/>
          <p:nvPr/>
        </p:nvCxnSpPr>
        <p:spPr>
          <a:xfrm>
            <a:off x="2022336" y="3700077"/>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5" name="Shape 205"/>
          <p:cNvSpPr txBox="1"/>
          <p:nvPr/>
        </p:nvSpPr>
        <p:spPr>
          <a:xfrm>
            <a:off x="1099149" y="2610758"/>
            <a:ext cx="2576862"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b="0" i="0" u="none" strike="noStrike" cap="none" dirty="0">
                <a:solidFill>
                  <a:schemeClr val="lt1"/>
                </a:solidFill>
                <a:latin typeface="Calibri"/>
                <a:ea typeface="Calibri"/>
                <a:cs typeface="Calibri"/>
                <a:sym typeface="Calibri"/>
              </a:rPr>
              <a:t>Data</a:t>
            </a:r>
          </a:p>
        </p:txBody>
      </p:sp>
      <p:sp>
        <p:nvSpPr>
          <p:cNvPr id="206" name="Shape 206"/>
          <p:cNvSpPr txBox="1"/>
          <p:nvPr/>
        </p:nvSpPr>
        <p:spPr>
          <a:xfrm>
            <a:off x="1005623" y="3500862"/>
            <a:ext cx="10332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Algorithm</a:t>
            </a:r>
          </a:p>
        </p:txBody>
      </p:sp>
      <p:cxnSp>
        <p:nvCxnSpPr>
          <p:cNvPr id="207" name="Shape 207"/>
          <p:cNvCxnSpPr/>
          <p:nvPr/>
        </p:nvCxnSpPr>
        <p:spPr>
          <a:xfrm>
            <a:off x="6094481" y="3207393"/>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8" name="Shape 208"/>
          <p:cNvSpPr txBox="1"/>
          <p:nvPr/>
        </p:nvSpPr>
        <p:spPr>
          <a:xfrm>
            <a:off x="7909826" y="3058977"/>
            <a:ext cx="8520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Output</a:t>
            </a:r>
          </a:p>
        </p:txBody>
      </p:sp>
      <p:sp>
        <p:nvSpPr>
          <p:cNvPr id="209" name="Shape 209"/>
          <p:cNvSpPr txBox="1"/>
          <p:nvPr/>
        </p:nvSpPr>
        <p:spPr>
          <a:xfrm>
            <a:off x="676340" y="1485111"/>
            <a:ext cx="4885733" cy="392414"/>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100">
                <a:solidFill>
                  <a:schemeClr val="lt1"/>
                </a:solidFill>
                <a:latin typeface="Calibri"/>
                <a:ea typeface="Calibri"/>
                <a:cs typeface="Calibri"/>
                <a:sym typeface="Calibri"/>
              </a:rPr>
              <a:t>Traditional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500"/>
                                        <p:tgtEl>
                                          <p:spTgt spid="20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1" nodeType="clickEffect">
                                  <p:stCondLst>
                                    <p:cond delay="0"/>
                                  </p:stCondLst>
                                  <p:childTnLst>
                                    <p:set>
                                      <p:cBhvr>
                                        <p:cTn id="11" dur="1" fill="hold">
                                          <p:stCondLst>
                                            <p:cond delay="0"/>
                                          </p:stCondLst>
                                        </p:cTn>
                                        <p:tgtEl>
                                          <p:spTgt spid="20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0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0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0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0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0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p:bldP spid="202" grpId="1" animBg="1"/>
      <p:bldP spid="205" grpId="0"/>
      <p:bldP spid="206" grpId="0"/>
      <p:bldP spid="20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514350" y="457200"/>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a:solidFill>
                  <a:schemeClr val="lt1"/>
                </a:solidFill>
                <a:latin typeface="Calibri"/>
                <a:ea typeface="Calibri"/>
                <a:cs typeface="Calibri"/>
                <a:sym typeface="Calibri"/>
              </a:rPr>
              <a:t>WHAT IS MACHINE LEARNING ?</a:t>
            </a:r>
          </a:p>
        </p:txBody>
      </p:sp>
      <p:sp>
        <p:nvSpPr>
          <p:cNvPr id="222" name="Shape 222"/>
          <p:cNvSpPr txBox="1"/>
          <p:nvPr/>
        </p:nvSpPr>
        <p:spPr>
          <a:xfrm>
            <a:off x="676340" y="1485111"/>
            <a:ext cx="4885733" cy="392414"/>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100">
                <a:solidFill>
                  <a:schemeClr val="lt1"/>
                </a:solidFill>
                <a:latin typeface="Calibri"/>
                <a:ea typeface="Calibri"/>
                <a:cs typeface="Calibri"/>
                <a:sym typeface="Calibri"/>
              </a:rPr>
              <a:t>Machine learning</a:t>
            </a:r>
          </a:p>
        </p:txBody>
      </p:sp>
      <p:sp>
        <p:nvSpPr>
          <p:cNvPr id="17" name="Shape 202"/>
          <p:cNvSpPr/>
          <p:nvPr/>
        </p:nvSpPr>
        <p:spPr>
          <a:xfrm>
            <a:off x="3550078" y="2417276"/>
            <a:ext cx="2544300" cy="1817400"/>
          </a:xfrm>
          <a:prstGeom prst="rect">
            <a:avLst/>
          </a:prstGeom>
          <a:solidFill>
            <a:schemeClr val="accent1"/>
          </a:solidFill>
          <a:ln w="19050" cap="rnd" cmpd="sng">
            <a:solidFill>
              <a:srgbClr val="7D2D8C"/>
            </a:solidFill>
            <a:prstDash val="solid"/>
            <a:round/>
            <a:headEnd type="none" w="med" len="med"/>
            <a:tailEnd type="none" w="med" len="med"/>
          </a:ln>
        </p:spPr>
        <p:txBody>
          <a:bodyPr lIns="68575" tIns="34275" rIns="68575" bIns="34275" anchor="ctr" anchorCtr="0">
            <a:noAutofit/>
          </a:bodyPr>
          <a:lstStyle/>
          <a:p>
            <a:pPr marL="0" marR="0" lvl="0" indent="0" algn="ctr" rtl="0">
              <a:spcBef>
                <a:spcPts val="0"/>
              </a:spcBef>
              <a:buSzPct val="25000"/>
              <a:buNone/>
            </a:pPr>
            <a:r>
              <a:rPr lang="es" sz="1400" b="0" i="0" u="none" strike="noStrike" cap="none">
                <a:solidFill>
                  <a:schemeClr val="lt1"/>
                </a:solidFill>
                <a:latin typeface="Calibri"/>
                <a:ea typeface="Calibri"/>
                <a:cs typeface="Calibri"/>
                <a:sym typeface="Calibri"/>
              </a:rPr>
              <a:t>Computer</a:t>
            </a:r>
          </a:p>
        </p:txBody>
      </p:sp>
      <p:cxnSp>
        <p:nvCxnSpPr>
          <p:cNvPr id="18" name="Shape 203"/>
          <p:cNvCxnSpPr/>
          <p:nvPr/>
        </p:nvCxnSpPr>
        <p:spPr>
          <a:xfrm>
            <a:off x="2038823" y="2767628"/>
            <a:ext cx="1527900" cy="0"/>
          </a:xfrm>
          <a:prstGeom prst="straightConnector1">
            <a:avLst/>
          </a:prstGeom>
          <a:noFill/>
          <a:ln w="9525" cap="rnd" cmpd="sng">
            <a:solidFill>
              <a:schemeClr val="accent1"/>
            </a:solidFill>
            <a:prstDash val="solid"/>
            <a:round/>
            <a:headEnd type="none" w="med" len="med"/>
            <a:tailEnd type="triangle" w="lg" len="lg"/>
          </a:ln>
        </p:spPr>
      </p:cxnSp>
      <p:cxnSp>
        <p:nvCxnSpPr>
          <p:cNvPr id="19" name="Shape 204"/>
          <p:cNvCxnSpPr/>
          <p:nvPr/>
        </p:nvCxnSpPr>
        <p:spPr>
          <a:xfrm>
            <a:off x="2022336" y="3700077"/>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 name="Shape 205"/>
          <p:cNvSpPr txBox="1"/>
          <p:nvPr/>
        </p:nvSpPr>
        <p:spPr>
          <a:xfrm>
            <a:off x="1099149" y="2610758"/>
            <a:ext cx="2576862"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b="0" i="0" u="none" strike="noStrike" cap="none" dirty="0">
                <a:solidFill>
                  <a:schemeClr val="lt1"/>
                </a:solidFill>
                <a:latin typeface="Calibri"/>
                <a:ea typeface="Calibri"/>
                <a:cs typeface="Calibri"/>
                <a:sym typeface="Calibri"/>
              </a:rPr>
              <a:t>Data</a:t>
            </a:r>
          </a:p>
        </p:txBody>
      </p:sp>
      <p:sp>
        <p:nvSpPr>
          <p:cNvPr id="21" name="Shape 206"/>
          <p:cNvSpPr txBox="1"/>
          <p:nvPr/>
        </p:nvSpPr>
        <p:spPr>
          <a:xfrm>
            <a:off x="1005623" y="3500862"/>
            <a:ext cx="10332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Output</a:t>
            </a:r>
          </a:p>
        </p:txBody>
      </p:sp>
      <p:cxnSp>
        <p:nvCxnSpPr>
          <p:cNvPr id="22" name="Shape 207"/>
          <p:cNvCxnSpPr/>
          <p:nvPr/>
        </p:nvCxnSpPr>
        <p:spPr>
          <a:xfrm>
            <a:off x="6094481" y="3207393"/>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3" name="Shape 208"/>
          <p:cNvSpPr txBox="1"/>
          <p:nvPr/>
        </p:nvSpPr>
        <p:spPr>
          <a:xfrm>
            <a:off x="7909826" y="3058977"/>
            <a:ext cx="951876"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Algorithm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1" nodeType="click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0" grpId="0"/>
      <p:bldP spid="21"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514350" y="217861"/>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dirty="0">
                <a:solidFill>
                  <a:schemeClr val="lt1"/>
                </a:solidFill>
                <a:latin typeface="Calibri"/>
                <a:ea typeface="Calibri"/>
                <a:cs typeface="Calibri"/>
                <a:sym typeface="Calibri"/>
              </a:rPr>
              <a:t>MACHINE LEARNING TECHNIQUES</a:t>
            </a:r>
          </a:p>
        </p:txBody>
      </p:sp>
      <p:sp>
        <p:nvSpPr>
          <p:cNvPr id="229" name="Shape 229"/>
          <p:cNvSpPr txBox="1"/>
          <p:nvPr/>
        </p:nvSpPr>
        <p:spPr>
          <a:xfrm>
            <a:off x="216156" y="1168806"/>
            <a:ext cx="8612700" cy="3185487"/>
          </a:xfrm>
          <a:prstGeom prst="rect">
            <a:avLst/>
          </a:prstGeom>
          <a:noFill/>
          <a:ln>
            <a:noFill/>
          </a:ln>
        </p:spPr>
        <p:txBody>
          <a:bodyPr lIns="68575" tIns="34275" rIns="68575" bIns="34275" anchor="t" anchorCtr="0">
            <a:noAutofit/>
          </a:bodyPr>
          <a:lstStyle/>
          <a:p>
            <a:pPr marL="342900" marR="0" lvl="1" indent="0" algn="l" rtl="0">
              <a:spcBef>
                <a:spcPts val="0"/>
              </a:spcBef>
              <a:buSzPct val="25000"/>
              <a:buNone/>
            </a:pPr>
            <a:r>
              <a:rPr lang="es" sz="1400" b="0" i="0" u="none" strike="noStrike" cap="none" dirty="0">
                <a:solidFill>
                  <a:schemeClr val="lt1"/>
                </a:solidFill>
                <a:latin typeface="Calibri"/>
                <a:ea typeface="Calibri"/>
                <a:cs typeface="Calibri"/>
                <a:sym typeface="Calibri"/>
              </a:rPr>
              <a:t>We can separate learning problems into:</a:t>
            </a:r>
          </a:p>
          <a:p>
            <a:pPr marL="342900" marR="0" lvl="1" indent="0" algn="l" rtl="0">
              <a:spcBef>
                <a:spcPts val="0"/>
              </a:spcBef>
              <a:buSzPct val="25000"/>
              <a:buNone/>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strike="noStrike" cap="none" dirty="0">
                <a:solidFill>
                  <a:schemeClr val="lt1"/>
                </a:solidFill>
                <a:latin typeface="Calibri"/>
                <a:ea typeface="Calibri"/>
                <a:cs typeface="Calibri"/>
                <a:sym typeface="Calibri"/>
              </a:rPr>
              <a:t>Supervised learning</a:t>
            </a:r>
            <a:r>
              <a:rPr lang="es" sz="1400" b="0" i="0" u="none" strike="noStrike" cap="none" dirty="0">
                <a:solidFill>
                  <a:schemeClr val="lt1"/>
                </a:solidFill>
                <a:latin typeface="Calibri"/>
                <a:ea typeface="Calibri"/>
                <a:cs typeface="Calibri"/>
                <a:sym typeface="Calibri"/>
              </a:rPr>
              <a:t>: Data is labeled and the algorithms learn to predict the output from the input data.</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Classification: samples belong to two or more classes (discrete values) and we want to learn from already labeled data how to predict the class of unlabeled data. </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Regression: Desired output consists of one or more continuous variables. We want to predict a specific continuous value.</a:t>
            </a:r>
          </a:p>
          <a:p>
            <a:pPr marL="1028700" marR="0" lvl="3" algn="l" rtl="0">
              <a:spcBef>
                <a:spcPts val="0"/>
              </a:spcBef>
              <a:buClr>
                <a:schemeClr val="lt1"/>
              </a:buClr>
              <a:buSzPct val="100000"/>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u="none" strike="noStrike" cap="none" dirty="0">
                <a:solidFill>
                  <a:schemeClr val="lt1"/>
                </a:solidFill>
                <a:latin typeface="Calibri"/>
                <a:ea typeface="Calibri"/>
                <a:cs typeface="Calibri"/>
                <a:sym typeface="Calibri"/>
              </a:rPr>
              <a:t>Unsupervised learning</a:t>
            </a:r>
            <a:r>
              <a:rPr lang="es" sz="1400" b="0" i="0" u="none" strike="noStrike" cap="none" dirty="0">
                <a:solidFill>
                  <a:schemeClr val="lt1"/>
                </a:solidFill>
                <a:latin typeface="Calibri"/>
                <a:ea typeface="Calibri"/>
                <a:cs typeface="Calibri"/>
                <a:sym typeface="Calibri"/>
              </a:rPr>
              <a:t>: All data is unlabeled and the algorithms learn to inherent structure from the input data.</a:t>
            </a:r>
          </a:p>
          <a:p>
            <a:pPr marL="901700" marR="0" lvl="2" indent="-215900" algn="l" rtl="0">
              <a:spcBef>
                <a:spcPts val="0"/>
              </a:spcBef>
              <a:buClr>
                <a:schemeClr val="lt1"/>
              </a:buClr>
              <a:buSzPct val="100000"/>
              <a:buFont typeface="Arial"/>
              <a:buChar char="•"/>
            </a:pPr>
            <a:endParaRPr lang="es" sz="1400" b="0" i="0" u="none" strike="noStrike" cap="none" dirty="0">
              <a:solidFill>
                <a:schemeClr val="lt1"/>
              </a:solidFill>
              <a:latin typeface="Calibri"/>
              <a:ea typeface="Calibri"/>
              <a:cs typeface="Calibri"/>
              <a:sym typeface="Calibri"/>
            </a:endParaRP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Clustering: A clustering problem is where you want to discover the inherent groupings in the data, such as grouping customers by purchasing behavior.</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Association:  An association rule learning problem is where you want to discover rules that describe large portions of your data, such as people that buy X also tend to buy Y.</a:t>
            </a:r>
          </a:p>
          <a:p>
            <a:pPr marL="1244600" marR="0" lvl="3" indent="-215900" algn="l" rtl="0">
              <a:spcBef>
                <a:spcPts val="0"/>
              </a:spcBef>
              <a:buClr>
                <a:schemeClr val="lt1"/>
              </a:buClr>
              <a:buSzPct val="100000"/>
              <a:buFont typeface="Arial"/>
              <a:buChar char="•"/>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u="none" strike="noStrike" cap="none" dirty="0">
                <a:solidFill>
                  <a:schemeClr val="lt1"/>
                </a:solidFill>
                <a:latin typeface="Calibri"/>
                <a:ea typeface="Calibri"/>
                <a:cs typeface="Calibri"/>
                <a:sym typeface="Calibri"/>
              </a:rPr>
              <a:t>Semi-supervised</a:t>
            </a:r>
            <a:r>
              <a:rPr lang="es" sz="1400" b="0" i="0" u="none" strike="noStrike" cap="none" dirty="0">
                <a:solidFill>
                  <a:schemeClr val="lt1"/>
                </a:solidFill>
                <a:latin typeface="Calibri"/>
                <a:ea typeface="Calibri"/>
                <a:cs typeface="Calibri"/>
                <a:sym typeface="Calibri"/>
              </a:rPr>
              <a:t>: Some data is labeled but most of it is unlabeled and a mixture of supervised and unsupervised techniques can be used.</a:t>
            </a:r>
          </a:p>
          <a:p>
            <a:pPr marL="1244600" marR="0" lvl="3" indent="-215900" algn="l" rtl="0">
              <a:spcBef>
                <a:spcPts val="0"/>
              </a:spcBef>
              <a:buClr>
                <a:schemeClr val="lt1"/>
              </a:buClr>
              <a:buFont typeface="Arial"/>
              <a:buNone/>
            </a:pPr>
            <a:endParaRPr sz="1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Shape 235"/>
          <p:cNvPicPr preferRelativeResize="0"/>
          <p:nvPr/>
        </p:nvPicPr>
        <p:blipFill rotWithShape="1">
          <a:blip r:embed="rId3">
            <a:alphaModFix/>
          </a:blip>
          <a:srcRect/>
          <a:stretch/>
        </p:blipFill>
        <p:spPr>
          <a:xfrm>
            <a:off x="910652" y="597174"/>
            <a:ext cx="7555042" cy="4662966"/>
          </a:xfrm>
          <a:prstGeom prst="rect">
            <a:avLst/>
          </a:prstGeom>
          <a:noFill/>
          <a:ln>
            <a:noFill/>
          </a:ln>
        </p:spPr>
      </p:pic>
      <p:sp>
        <p:nvSpPr>
          <p:cNvPr id="236" name="Shape 236"/>
          <p:cNvSpPr txBox="1"/>
          <p:nvPr/>
        </p:nvSpPr>
        <p:spPr>
          <a:xfrm>
            <a:off x="3833734" y="112426"/>
            <a:ext cx="2169826" cy="484748"/>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700">
                <a:solidFill>
                  <a:schemeClr val="lt1"/>
                </a:solidFill>
                <a:latin typeface="Calibri"/>
                <a:ea typeface="Calibri"/>
                <a:cs typeface="Calibri"/>
                <a:sym typeface="Calibri"/>
              </a:rPr>
              <a:t>Captionbot.ai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p:nvPr/>
        </p:nvSpPr>
        <p:spPr>
          <a:xfrm>
            <a:off x="3665094" y="129290"/>
            <a:ext cx="2169826" cy="484748"/>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700">
                <a:solidFill>
                  <a:schemeClr val="lt1"/>
                </a:solidFill>
                <a:latin typeface="Calibri"/>
                <a:ea typeface="Calibri"/>
                <a:cs typeface="Calibri"/>
                <a:sym typeface="Calibri"/>
              </a:rPr>
              <a:t>Howold.net</a:t>
            </a:r>
          </a:p>
        </p:txBody>
      </p:sp>
      <p:pic>
        <p:nvPicPr>
          <p:cNvPr id="243" name="Shape 243"/>
          <p:cNvPicPr preferRelativeResize="0"/>
          <p:nvPr/>
        </p:nvPicPr>
        <p:blipFill rotWithShape="1">
          <a:blip r:embed="rId3">
            <a:alphaModFix/>
          </a:blip>
          <a:srcRect/>
          <a:stretch/>
        </p:blipFill>
        <p:spPr>
          <a:xfrm>
            <a:off x="1699149" y="805162"/>
            <a:ext cx="5745700" cy="433833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Shape 249"/>
          <p:cNvPicPr preferRelativeResize="0"/>
          <p:nvPr/>
        </p:nvPicPr>
        <p:blipFill rotWithShape="1">
          <a:blip r:embed="rId3">
            <a:alphaModFix/>
          </a:blip>
          <a:srcRect/>
          <a:stretch/>
        </p:blipFill>
        <p:spPr>
          <a:xfrm>
            <a:off x="0" y="-4774"/>
            <a:ext cx="9143999" cy="5148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endParaRPr/>
          </a:p>
        </p:txBody>
      </p:sp>
      <p:sp>
        <p:nvSpPr>
          <p:cNvPr id="255" name="Shape 255"/>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lvl="0">
              <a:spcBef>
                <a:spcPts val="0"/>
              </a:spcBef>
              <a:buNone/>
            </a:pPr>
            <a:endParaRPr/>
          </a:p>
        </p:txBody>
      </p:sp>
      <p:pic>
        <p:nvPicPr>
          <p:cNvPr id="256" name="Shape 256" descr="ml_map.png"/>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elestial">
  <a:themeElements>
    <a:clrScheme name="Celestial">
      <a:dk1>
        <a:srgbClr val="000000"/>
      </a:dk1>
      <a:lt1>
        <a:srgbClr val="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1016</Words>
  <Application>Microsoft Office PowerPoint</Application>
  <PresentationFormat>On-screen Show (16:9)</PresentationFormat>
  <Paragraphs>89</Paragraphs>
  <Slides>21</Slides>
  <Notes>21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21</vt:i4>
      </vt:variant>
    </vt:vector>
  </HeadingPairs>
  <TitlesOfParts>
    <vt:vector size="26" baseType="lpstr">
      <vt:lpstr>Arial</vt:lpstr>
      <vt:lpstr>Calibri</vt:lpstr>
      <vt:lpstr>Times New Roman</vt:lpstr>
      <vt:lpstr>simple-light-2</vt:lpstr>
      <vt:lpstr>Celestial</vt:lpstr>
      <vt:lpstr>Data science and machine learning</vt:lpstr>
      <vt:lpstr>Index </vt:lpstr>
      <vt:lpstr>WHAT IS MACHINE LEARNING ?</vt:lpstr>
      <vt:lpstr>WHAT IS MACHINE LEARNING ?</vt:lpstr>
      <vt:lpstr>MACHINE LEARNING TECHNIQUES</vt:lpstr>
      <vt:lpstr>PowerPoint Presentation</vt:lpstr>
      <vt:lpstr>PowerPoint Presentation</vt:lpstr>
      <vt:lpstr>PowerPoint Presentation</vt:lpstr>
      <vt:lpstr>PowerPoint Presentation</vt:lpstr>
      <vt:lpstr>To the code!</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and machine learning</dc:title>
  <cp:lastModifiedBy>Oriol Varela Fernández</cp:lastModifiedBy>
  <cp:revision>3</cp:revision>
  <dcterms:modified xsi:type="dcterms:W3CDTF">2016-10-06T15:22:46Z</dcterms:modified>
</cp:coreProperties>
</file>